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7.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9.jpg" ContentType="image/jpeg"/>
  <Override PartName="/ppt/media/image85.jpg" ContentType="image/jpeg"/>
  <Override PartName="/ppt/media/image86.jpg" ContentType="image/jpeg"/>
  <Override PartName="/ppt/media/image87.jpg" ContentType="image/jpeg"/>
  <Override PartName="/ppt/media/image88.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8"/>
  </p:notesMasterIdLst>
  <p:sldIdLst>
    <p:sldId id="256" r:id="rId2"/>
    <p:sldId id="275" r:id="rId3"/>
    <p:sldId id="281" r:id="rId4"/>
    <p:sldId id="276" r:id="rId5"/>
    <p:sldId id="277" r:id="rId6"/>
    <p:sldId id="278" r:id="rId7"/>
    <p:sldId id="279" r:id="rId8"/>
    <p:sldId id="280" r:id="rId9"/>
    <p:sldId id="257" r:id="rId10"/>
    <p:sldId id="264" r:id="rId11"/>
    <p:sldId id="258" r:id="rId12"/>
    <p:sldId id="259" r:id="rId13"/>
    <p:sldId id="273" r:id="rId14"/>
    <p:sldId id="263" r:id="rId15"/>
    <p:sldId id="265" r:id="rId16"/>
    <p:sldId id="267" r:id="rId17"/>
    <p:sldId id="268" r:id="rId18"/>
    <p:sldId id="282" r:id="rId19"/>
    <p:sldId id="266" r:id="rId20"/>
    <p:sldId id="261" r:id="rId21"/>
    <p:sldId id="269" r:id="rId22"/>
    <p:sldId id="284" r:id="rId23"/>
    <p:sldId id="283" r:id="rId24"/>
    <p:sldId id="272" r:id="rId25"/>
    <p:sldId id="274" r:id="rId26"/>
    <p:sldId id="271" r:id="rId27"/>
  </p:sldIdLst>
  <p:sldSz cx="12192000" cy="6858000"/>
  <p:notesSz cx="9942513" cy="6810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784548-5288-4B62-B2C6-8AAFBF186DAD}">
          <p14:sldIdLst>
            <p14:sldId id="256"/>
            <p14:sldId id="275"/>
            <p14:sldId id="281"/>
            <p14:sldId id="276"/>
            <p14:sldId id="277"/>
            <p14:sldId id="278"/>
            <p14:sldId id="279"/>
            <p14:sldId id="280"/>
            <p14:sldId id="257"/>
            <p14:sldId id="264"/>
            <p14:sldId id="258"/>
            <p14:sldId id="259"/>
            <p14:sldId id="273"/>
            <p14:sldId id="263"/>
            <p14:sldId id="265"/>
            <p14:sldId id="267"/>
            <p14:sldId id="268"/>
            <p14:sldId id="282"/>
            <p14:sldId id="266"/>
            <p14:sldId id="261"/>
            <p14:sldId id="269"/>
            <p14:sldId id="284"/>
            <p14:sldId id="283"/>
            <p14:sldId id="272"/>
            <p14:sldId id="274"/>
            <p14:sldId id="271"/>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20"/>
    <a:srgbClr val="820023"/>
    <a:srgbClr val="CAAA84"/>
    <a:srgbClr val="CAA984"/>
    <a:srgbClr val="F2EBE2"/>
    <a:srgbClr val="ECE1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08" y="28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22" cy="342096"/>
          </a:xfrm>
          <a:prstGeom prst="rect">
            <a:avLst/>
          </a:prstGeom>
        </p:spPr>
        <p:txBody>
          <a:bodyPr vert="horz" lIns="80412" tIns="40206" rIns="80412" bIns="40206" rtlCol="0"/>
          <a:lstStyle>
            <a:lvl1pPr algn="l">
              <a:defRPr sz="1100"/>
            </a:lvl1pPr>
          </a:lstStyle>
          <a:p>
            <a:endParaRPr lang="en-US"/>
          </a:p>
        </p:txBody>
      </p:sp>
      <p:sp>
        <p:nvSpPr>
          <p:cNvPr id="3" name="Date Placeholder 2"/>
          <p:cNvSpPr>
            <a:spLocks noGrp="1"/>
          </p:cNvSpPr>
          <p:nvPr>
            <p:ph type="dt" idx="1"/>
          </p:nvPr>
        </p:nvSpPr>
        <p:spPr>
          <a:xfrm>
            <a:off x="5631502" y="0"/>
            <a:ext cx="4308422" cy="342096"/>
          </a:xfrm>
          <a:prstGeom prst="rect">
            <a:avLst/>
          </a:prstGeom>
        </p:spPr>
        <p:txBody>
          <a:bodyPr vert="horz" lIns="80412" tIns="40206" rIns="80412" bIns="40206" rtlCol="0"/>
          <a:lstStyle>
            <a:lvl1pPr algn="r">
              <a:defRPr sz="1100"/>
            </a:lvl1pPr>
          </a:lstStyle>
          <a:p>
            <a:fld id="{E1F0DE8B-F162-4558-8092-5F0249D4BC48}" type="datetimeFigureOut">
              <a:rPr lang="en-US" smtClean="0"/>
              <a:t>20-Dec-19</a:t>
            </a:fld>
            <a:endParaRPr lang="en-US"/>
          </a:p>
        </p:txBody>
      </p:sp>
      <p:sp>
        <p:nvSpPr>
          <p:cNvPr id="4" name="Slide Image Placeholder 3"/>
          <p:cNvSpPr>
            <a:spLocks noGrp="1" noRot="1" noChangeAspect="1"/>
          </p:cNvSpPr>
          <p:nvPr>
            <p:ph type="sldImg" idx="2"/>
          </p:nvPr>
        </p:nvSpPr>
        <p:spPr>
          <a:xfrm>
            <a:off x="2928938" y="850900"/>
            <a:ext cx="4084637" cy="2298700"/>
          </a:xfrm>
          <a:prstGeom prst="rect">
            <a:avLst/>
          </a:prstGeom>
          <a:noFill/>
          <a:ln w="12700">
            <a:solidFill>
              <a:prstClr val="black"/>
            </a:solidFill>
          </a:ln>
        </p:spPr>
        <p:txBody>
          <a:bodyPr vert="horz" lIns="80412" tIns="40206" rIns="80412" bIns="40206" rtlCol="0" anchor="ctr"/>
          <a:lstStyle/>
          <a:p>
            <a:endParaRPr lang="en-US"/>
          </a:p>
        </p:txBody>
      </p:sp>
      <p:sp>
        <p:nvSpPr>
          <p:cNvPr id="5" name="Notes Placeholder 4"/>
          <p:cNvSpPr>
            <a:spLocks noGrp="1"/>
          </p:cNvSpPr>
          <p:nvPr>
            <p:ph type="body" sz="quarter" idx="3"/>
          </p:nvPr>
        </p:nvSpPr>
        <p:spPr>
          <a:xfrm>
            <a:off x="994252" y="3277494"/>
            <a:ext cx="7954010" cy="2681585"/>
          </a:xfrm>
          <a:prstGeom prst="rect">
            <a:avLst/>
          </a:prstGeom>
        </p:spPr>
        <p:txBody>
          <a:bodyPr vert="horz" lIns="80412" tIns="40206" rIns="80412" bIns="402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68281"/>
            <a:ext cx="4308422" cy="342095"/>
          </a:xfrm>
          <a:prstGeom prst="rect">
            <a:avLst/>
          </a:prstGeom>
        </p:spPr>
        <p:txBody>
          <a:bodyPr vert="horz" lIns="80412" tIns="40206" rIns="80412" bIns="40206" rtlCol="0" anchor="b"/>
          <a:lstStyle>
            <a:lvl1pPr algn="l">
              <a:defRPr sz="1100"/>
            </a:lvl1pPr>
          </a:lstStyle>
          <a:p>
            <a:endParaRPr lang="en-US"/>
          </a:p>
        </p:txBody>
      </p:sp>
      <p:sp>
        <p:nvSpPr>
          <p:cNvPr id="7" name="Slide Number Placeholder 6"/>
          <p:cNvSpPr>
            <a:spLocks noGrp="1"/>
          </p:cNvSpPr>
          <p:nvPr>
            <p:ph type="sldNum" sz="quarter" idx="5"/>
          </p:nvPr>
        </p:nvSpPr>
        <p:spPr>
          <a:xfrm>
            <a:off x="5631502" y="6468281"/>
            <a:ext cx="4308422" cy="342095"/>
          </a:xfrm>
          <a:prstGeom prst="rect">
            <a:avLst/>
          </a:prstGeom>
        </p:spPr>
        <p:txBody>
          <a:bodyPr vert="horz" lIns="80412" tIns="40206" rIns="80412" bIns="40206" rtlCol="0" anchor="b"/>
          <a:lstStyle>
            <a:lvl1pPr algn="r">
              <a:defRPr sz="1100"/>
            </a:lvl1pPr>
          </a:lstStyle>
          <a:p>
            <a:fld id="{5444F6CC-6261-4601-8EDE-016EEACEE52A}" type="slidenum">
              <a:rPr lang="en-US" smtClean="0"/>
              <a:t>‹#›</a:t>
            </a:fld>
            <a:endParaRPr lang="en-US"/>
          </a:p>
        </p:txBody>
      </p:sp>
    </p:spTree>
    <p:extLst>
      <p:ext uri="{BB962C8B-B14F-4D97-AF65-F5344CB8AC3E}">
        <p14:creationId xmlns:p14="http://schemas.microsoft.com/office/powerpoint/2010/main" val="341723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44F6CC-6261-4601-8EDE-016EEACEE52A}" type="slidenum">
              <a:rPr lang="en-US" smtClean="0"/>
              <a:t>2</a:t>
            </a:fld>
            <a:endParaRPr lang="en-US"/>
          </a:p>
        </p:txBody>
      </p:sp>
    </p:spTree>
    <p:extLst>
      <p:ext uri="{BB962C8B-B14F-4D97-AF65-F5344CB8AC3E}">
        <p14:creationId xmlns:p14="http://schemas.microsoft.com/office/powerpoint/2010/main" val="404978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444F6CC-6261-4601-8EDE-016EEACEE52A}" type="slidenum">
              <a:rPr lang="en-US" smtClean="0"/>
              <a:t>3</a:t>
            </a:fld>
            <a:endParaRPr lang="en-US"/>
          </a:p>
        </p:txBody>
      </p:sp>
    </p:spTree>
    <p:extLst>
      <p:ext uri="{BB962C8B-B14F-4D97-AF65-F5344CB8AC3E}">
        <p14:creationId xmlns:p14="http://schemas.microsoft.com/office/powerpoint/2010/main" val="279162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444F6CC-6261-4601-8EDE-016EEACEE52A}" type="slidenum">
              <a:rPr lang="en-US" smtClean="0"/>
              <a:t>7</a:t>
            </a:fld>
            <a:endParaRPr lang="en-US"/>
          </a:p>
        </p:txBody>
      </p:sp>
    </p:spTree>
    <p:extLst>
      <p:ext uri="{BB962C8B-B14F-4D97-AF65-F5344CB8AC3E}">
        <p14:creationId xmlns:p14="http://schemas.microsoft.com/office/powerpoint/2010/main" val="3697844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444F6CC-6261-4601-8EDE-016EEACEE52A}" type="slidenum">
              <a:rPr lang="en-US" smtClean="0"/>
              <a:t>8</a:t>
            </a:fld>
            <a:endParaRPr lang="en-US"/>
          </a:p>
        </p:txBody>
      </p:sp>
    </p:spTree>
    <p:extLst>
      <p:ext uri="{BB962C8B-B14F-4D97-AF65-F5344CB8AC3E}">
        <p14:creationId xmlns:p14="http://schemas.microsoft.com/office/powerpoint/2010/main" val="2992075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7ECF5A-65A1-4842-9373-44E13C48156D}" type="datetime1">
              <a:rPr lang="en-US" smtClean="0"/>
              <a:t>20-Dec-19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7227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2CE880-DF28-4EDA-9865-360A2D1010D6}" type="datetime1">
              <a:rPr lang="en-US" smtClean="0"/>
              <a:t>20-Dec-19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4714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697576-C628-491E-92F2-3DD937FA6A2D}" type="datetime1">
              <a:rPr lang="en-US" smtClean="0"/>
              <a:t>20-Dec-19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4769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250B3-4024-45C8-85DE-EEBC9820E039}" type="datetime1">
              <a:rPr lang="en-US" smtClean="0"/>
              <a:t>20-Dec-19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3638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79D98D-2809-46F9-AEB5-57B354AC3A64}" type="datetime1">
              <a:rPr lang="en-US" smtClean="0"/>
              <a:t>20-Dec-19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791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36C4E7-180E-43FD-8841-F3B1D6D53744}" type="datetime1">
              <a:rPr lang="en-US" smtClean="0"/>
              <a:t>20-Dec-19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5418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9CE0D9-9B2A-4EB3-AF14-CD38505BAF07}" type="datetime1">
              <a:rPr lang="en-US" smtClean="0"/>
              <a:t>20-Dec-19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448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112C97-6B49-4431-841E-D4A8C02195A5}" type="datetime1">
              <a:rPr lang="en-US" smtClean="0"/>
              <a:t>20-Dec-19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1633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548EF-2093-4A16-9899-339324767A69}" type="datetime1">
              <a:rPr lang="en-US" smtClean="0"/>
              <a:t>20-Dec-19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5615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B44D3F-2BF4-4F58-8F97-85B6AC499214}" type="datetime1">
              <a:rPr lang="en-US" smtClean="0"/>
              <a:t>20-Dec-19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4654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F4CFBB-3B5C-479B-9E6A-F83C5D8A7EC8}" type="datetime1">
              <a:rPr lang="en-US" smtClean="0"/>
              <a:t>20-Dec-19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2817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3A3F6-9FD8-498E-9F5A-F621F535F221}" type="datetime1">
              <a:rPr lang="en-US" smtClean="0"/>
              <a:t>20-Dec-19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09213941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35.jpg"/><Relationship Id="rId12" Type="http://schemas.openxmlformats.org/officeDocument/2006/relationships/image" Target="../media/image40.jpg"/><Relationship Id="rId17" Type="http://schemas.openxmlformats.org/officeDocument/2006/relationships/image" Target="../media/image45.jpg"/><Relationship Id="rId2" Type="http://schemas.openxmlformats.org/officeDocument/2006/relationships/image" Target="../media/image10.jpg"/><Relationship Id="rId16" Type="http://schemas.openxmlformats.org/officeDocument/2006/relationships/image" Target="../media/image44.jpg"/><Relationship Id="rId1" Type="http://schemas.openxmlformats.org/officeDocument/2006/relationships/slideLayout" Target="../slideLayouts/slideLayout6.xml"/><Relationship Id="rId6" Type="http://schemas.openxmlformats.org/officeDocument/2006/relationships/image" Target="../media/image34.jpg"/><Relationship Id="rId11" Type="http://schemas.openxmlformats.org/officeDocument/2006/relationships/image" Target="../media/image39.png"/><Relationship Id="rId5" Type="http://schemas.openxmlformats.org/officeDocument/2006/relationships/image" Target="../media/image33.jpg"/><Relationship Id="rId15" Type="http://schemas.openxmlformats.org/officeDocument/2006/relationships/image" Target="../media/image43.png"/><Relationship Id="rId10" Type="http://schemas.openxmlformats.org/officeDocument/2006/relationships/image" Target="../media/image38.jpg"/><Relationship Id="rId19" Type="http://schemas.openxmlformats.org/officeDocument/2006/relationships/image" Target="../media/image5.jpeg"/><Relationship Id="rId4" Type="http://schemas.openxmlformats.org/officeDocument/2006/relationships/image" Target="../media/image32.jpg"/><Relationship Id="rId9" Type="http://schemas.openxmlformats.org/officeDocument/2006/relationships/image" Target="../media/image37.jpg"/><Relationship Id="rId14" Type="http://schemas.openxmlformats.org/officeDocument/2006/relationships/image" Target="../media/image42.jp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jpg"/><Relationship Id="rId18" Type="http://schemas.openxmlformats.org/officeDocument/2006/relationships/image" Target="../media/image66.png"/><Relationship Id="rId3" Type="http://schemas.openxmlformats.org/officeDocument/2006/relationships/image" Target="../media/image51.jpg"/><Relationship Id="rId7" Type="http://schemas.openxmlformats.org/officeDocument/2006/relationships/image" Target="../media/image55.jpg"/><Relationship Id="rId12" Type="http://schemas.openxmlformats.org/officeDocument/2006/relationships/image" Target="../media/image60.jpg"/><Relationship Id="rId17" Type="http://schemas.openxmlformats.org/officeDocument/2006/relationships/image" Target="../media/image65.png"/><Relationship Id="rId2" Type="http://schemas.openxmlformats.org/officeDocument/2006/relationships/image" Target="../media/image10.jpg"/><Relationship Id="rId16" Type="http://schemas.openxmlformats.org/officeDocument/2006/relationships/image" Target="../media/image64.png"/><Relationship Id="rId20"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54.jpg"/><Relationship Id="rId11" Type="http://schemas.openxmlformats.org/officeDocument/2006/relationships/image" Target="../media/image59.jpg"/><Relationship Id="rId5" Type="http://schemas.openxmlformats.org/officeDocument/2006/relationships/image" Target="../media/image53.jpg"/><Relationship Id="rId15" Type="http://schemas.openxmlformats.org/officeDocument/2006/relationships/image" Target="../media/image63.jpg"/><Relationship Id="rId10" Type="http://schemas.openxmlformats.org/officeDocument/2006/relationships/image" Target="../media/image58.jp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jpg"/><Relationship Id="rId1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jp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image" Target="../media/image69.png"/><Relationship Id="rId16"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jpg"/></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86.jpg"/><Relationship Id="rId5" Type="http://schemas.openxmlformats.org/officeDocument/2006/relationships/image" Target="../media/image85.jpg"/><Relationship Id="rId4" Type="http://schemas.openxmlformats.org/officeDocument/2006/relationships/image" Target="../media/image84.jpeg"/></Relationships>
</file>

<file path=ppt/slides/_rels/slide25.xml.rels><?xml version="1.0" encoding="UTF-8" standalone="yes"?>
<Relationships xmlns="http://schemas.openxmlformats.org/package/2006/relationships"><Relationship Id="rId3" Type="http://schemas.openxmlformats.org/officeDocument/2006/relationships/image" Target="../media/image88.jpg"/><Relationship Id="rId7" Type="http://schemas.openxmlformats.org/officeDocument/2006/relationships/image" Target="../media/image5.jpeg"/><Relationship Id="rId2" Type="http://schemas.openxmlformats.org/officeDocument/2006/relationships/image" Target="../media/image87.jpg"/><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2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moa.gov.cy/moa/ms/ms.nsf/DMLindex_en/DMLindex_en?opendocument"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centralbank.cy/"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mfa.gov.cy/"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1761" y="857250"/>
            <a:ext cx="699770" cy="0"/>
          </a:xfrm>
          <a:custGeom>
            <a:avLst/>
            <a:gdLst/>
            <a:ahLst/>
            <a:cxnLst/>
            <a:rect l="l" t="t" r="r" b="b"/>
            <a:pathLst>
              <a:path w="699769">
                <a:moveTo>
                  <a:pt x="0" y="0"/>
                </a:moveTo>
                <a:lnTo>
                  <a:pt x="699630" y="0"/>
                </a:lnTo>
              </a:path>
            </a:pathLst>
          </a:custGeom>
          <a:ln w="19812">
            <a:solidFill>
              <a:srgbClr val="800020"/>
            </a:solidFill>
          </a:ln>
        </p:spPr>
        <p:txBody>
          <a:bodyPr wrap="square" lIns="0" tIns="0" rIns="0" bIns="0" rtlCol="0"/>
          <a:lstStyle/>
          <a:p>
            <a:endParaRPr/>
          </a:p>
        </p:txBody>
      </p:sp>
      <p:sp>
        <p:nvSpPr>
          <p:cNvPr id="3" name="object 3"/>
          <p:cNvSpPr/>
          <p:nvPr/>
        </p:nvSpPr>
        <p:spPr>
          <a:xfrm>
            <a:off x="1105661" y="651509"/>
            <a:ext cx="311150" cy="452755"/>
          </a:xfrm>
          <a:custGeom>
            <a:avLst/>
            <a:gdLst/>
            <a:ahLst/>
            <a:cxnLst/>
            <a:rect l="l" t="t" r="r" b="b"/>
            <a:pathLst>
              <a:path w="311150" h="452755">
                <a:moveTo>
                  <a:pt x="0" y="452754"/>
                </a:moveTo>
                <a:lnTo>
                  <a:pt x="310769" y="0"/>
                </a:lnTo>
              </a:path>
            </a:pathLst>
          </a:custGeom>
          <a:ln w="19812">
            <a:solidFill>
              <a:srgbClr val="800020"/>
            </a:solidFill>
          </a:ln>
        </p:spPr>
        <p:txBody>
          <a:bodyPr wrap="square" lIns="0" tIns="0" rIns="0" bIns="0" rtlCol="0"/>
          <a:lstStyle/>
          <a:p>
            <a:endParaRPr/>
          </a:p>
        </p:txBody>
      </p:sp>
      <p:sp>
        <p:nvSpPr>
          <p:cNvPr id="4" name="object 4"/>
          <p:cNvSpPr/>
          <p:nvPr/>
        </p:nvSpPr>
        <p:spPr>
          <a:xfrm>
            <a:off x="1416558" y="857250"/>
            <a:ext cx="9295765" cy="0"/>
          </a:xfrm>
          <a:custGeom>
            <a:avLst/>
            <a:gdLst/>
            <a:ahLst/>
            <a:cxnLst/>
            <a:rect l="l" t="t" r="r" b="b"/>
            <a:pathLst>
              <a:path w="9295765">
                <a:moveTo>
                  <a:pt x="0" y="0"/>
                </a:moveTo>
                <a:lnTo>
                  <a:pt x="9295638" y="0"/>
                </a:lnTo>
              </a:path>
            </a:pathLst>
          </a:custGeom>
          <a:ln w="19812">
            <a:solidFill>
              <a:srgbClr val="CAAA84"/>
            </a:solidFill>
          </a:ln>
        </p:spPr>
        <p:txBody>
          <a:bodyPr wrap="square" lIns="0" tIns="0" rIns="0" bIns="0" rtlCol="0"/>
          <a:lstStyle/>
          <a:p>
            <a:endParaRPr/>
          </a:p>
        </p:txBody>
      </p:sp>
      <p:sp>
        <p:nvSpPr>
          <p:cNvPr id="5" name="object 5"/>
          <p:cNvSpPr/>
          <p:nvPr/>
        </p:nvSpPr>
        <p:spPr>
          <a:xfrm>
            <a:off x="10913364" y="0"/>
            <a:ext cx="1278635" cy="1033272"/>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205227" y="5180076"/>
            <a:ext cx="7216140" cy="69800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231135" y="5205984"/>
            <a:ext cx="7114540" cy="596265"/>
          </a:xfrm>
          <a:custGeom>
            <a:avLst/>
            <a:gdLst/>
            <a:ahLst/>
            <a:cxnLst/>
            <a:rect l="l" t="t" r="r" b="b"/>
            <a:pathLst>
              <a:path w="7114540" h="596264">
                <a:moveTo>
                  <a:pt x="7114032" y="0"/>
                </a:moveTo>
                <a:lnTo>
                  <a:pt x="148970" y="0"/>
                </a:lnTo>
                <a:lnTo>
                  <a:pt x="0" y="595884"/>
                </a:lnTo>
                <a:lnTo>
                  <a:pt x="6965061" y="595884"/>
                </a:lnTo>
                <a:lnTo>
                  <a:pt x="7114032" y="0"/>
                </a:lnTo>
                <a:close/>
              </a:path>
            </a:pathLst>
          </a:custGeom>
          <a:solidFill>
            <a:srgbClr val="6D7C96">
              <a:alpha val="67842"/>
            </a:srgbClr>
          </a:solidFill>
        </p:spPr>
        <p:txBody>
          <a:bodyPr wrap="square" lIns="0" tIns="0" rIns="0" bIns="0" rtlCol="0"/>
          <a:lstStyle/>
          <a:p>
            <a:endParaRPr dirty="0">
              <a:solidFill>
                <a:srgbClr val="800020"/>
              </a:solidFill>
            </a:endParaRPr>
          </a:p>
        </p:txBody>
      </p:sp>
      <p:sp>
        <p:nvSpPr>
          <p:cNvPr id="10" name="object 10"/>
          <p:cNvSpPr/>
          <p:nvPr/>
        </p:nvSpPr>
        <p:spPr>
          <a:xfrm>
            <a:off x="1450847" y="4991100"/>
            <a:ext cx="7214616" cy="698004"/>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982723" y="4969764"/>
            <a:ext cx="6086856" cy="848855"/>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476755" y="5017008"/>
            <a:ext cx="7112634" cy="596265"/>
          </a:xfrm>
          <a:custGeom>
            <a:avLst/>
            <a:gdLst/>
            <a:ahLst/>
            <a:cxnLst/>
            <a:rect l="l" t="t" r="r" b="b"/>
            <a:pathLst>
              <a:path w="7112634" h="596264">
                <a:moveTo>
                  <a:pt x="7112508" y="0"/>
                </a:moveTo>
                <a:lnTo>
                  <a:pt x="148970" y="0"/>
                </a:lnTo>
                <a:lnTo>
                  <a:pt x="0" y="595884"/>
                </a:lnTo>
                <a:lnTo>
                  <a:pt x="6963537" y="595884"/>
                </a:lnTo>
                <a:lnTo>
                  <a:pt x="7112508" y="0"/>
                </a:lnTo>
                <a:close/>
              </a:path>
            </a:pathLst>
          </a:custGeom>
          <a:solidFill>
            <a:srgbClr val="F1F1F1"/>
          </a:solidFill>
        </p:spPr>
        <p:txBody>
          <a:bodyPr wrap="square" lIns="0" tIns="0" rIns="0" bIns="0" rtlCol="0"/>
          <a:lstStyle/>
          <a:p>
            <a:endParaRPr/>
          </a:p>
        </p:txBody>
      </p:sp>
      <p:sp>
        <p:nvSpPr>
          <p:cNvPr id="13" name="object 13"/>
          <p:cNvSpPr txBox="1"/>
          <p:nvPr/>
        </p:nvSpPr>
        <p:spPr>
          <a:xfrm>
            <a:off x="1906649" y="5080253"/>
            <a:ext cx="6784722" cy="369332"/>
          </a:xfrm>
          <a:prstGeom prst="rect">
            <a:avLst/>
          </a:prstGeom>
        </p:spPr>
        <p:txBody>
          <a:bodyPr vert="horz" wrap="square" lIns="0" tIns="0" rIns="0" bIns="0" rtlCol="0">
            <a:spAutoFit/>
          </a:bodyPr>
          <a:lstStyle/>
          <a:p>
            <a:pPr marL="12700">
              <a:lnSpc>
                <a:spcPct val="100000"/>
              </a:lnSpc>
            </a:pPr>
            <a:r>
              <a:rPr lang="en-GB" sz="2400" spc="-5" dirty="0">
                <a:solidFill>
                  <a:srgbClr val="800020"/>
                </a:solidFill>
                <a:latin typeface="Calibri"/>
                <a:cs typeface="Calibri"/>
              </a:rPr>
              <a:t>Explore Cyprus – Fact Sheet</a:t>
            </a:r>
            <a:endParaRPr sz="2400" dirty="0">
              <a:solidFill>
                <a:srgbClr val="800020"/>
              </a:solidFill>
              <a:latin typeface="Calibri"/>
              <a:cs typeface="Calibri"/>
            </a:endParaRP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
        <p:nvSpPr>
          <p:cNvPr id="18" name="TextBox 17"/>
          <p:cNvSpPr txBox="1"/>
          <p:nvPr/>
        </p:nvSpPr>
        <p:spPr>
          <a:xfrm>
            <a:off x="1012344" y="1888236"/>
            <a:ext cx="4455616" cy="1323439"/>
          </a:xfrm>
          <a:prstGeom prst="rect">
            <a:avLst/>
          </a:prstGeom>
          <a:noFill/>
          <a:effectLst>
            <a:outerShdw blurRad="50800" dist="38100" dir="13500000" algn="br" rotWithShape="0">
              <a:prstClr val="black">
                <a:alpha val="40000"/>
              </a:prstClr>
            </a:outerShdw>
          </a:effectLst>
        </p:spPr>
        <p:txBody>
          <a:bodyPr wrap="square" rtlCol="0">
            <a:spAutoFit/>
          </a:bodyPr>
          <a:lstStyle/>
          <a:p>
            <a:r>
              <a:rPr lang="en-US" sz="8000" dirty="0">
                <a:solidFill>
                  <a:srgbClr val="800020"/>
                </a:solidFill>
              </a:rPr>
              <a:t>CYPRUS</a:t>
            </a:r>
          </a:p>
        </p:txBody>
      </p:sp>
      <p:sp>
        <p:nvSpPr>
          <p:cNvPr id="21" name="Arc 20"/>
          <p:cNvSpPr/>
          <p:nvPr/>
        </p:nvSpPr>
        <p:spPr>
          <a:xfrm>
            <a:off x="7519654" y="3124199"/>
            <a:ext cx="3413304" cy="1295400"/>
          </a:xfrm>
          <a:prstGeom prst="arc">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Arc 22"/>
          <p:cNvSpPr/>
          <p:nvPr/>
        </p:nvSpPr>
        <p:spPr>
          <a:xfrm rot="1101418">
            <a:off x="7181881" y="3067879"/>
            <a:ext cx="3413304" cy="1295400"/>
          </a:xfrm>
          <a:prstGeom prst="arc">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Arc 23"/>
          <p:cNvSpPr/>
          <p:nvPr/>
        </p:nvSpPr>
        <p:spPr>
          <a:xfrm rot="2122298">
            <a:off x="7767032" y="3068661"/>
            <a:ext cx="2448224" cy="537584"/>
          </a:xfrm>
          <a:prstGeom prst="arc">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Arc 24"/>
          <p:cNvSpPr/>
          <p:nvPr/>
        </p:nvSpPr>
        <p:spPr>
          <a:xfrm rot="3976341">
            <a:off x="7719305" y="3037574"/>
            <a:ext cx="2543680" cy="390333"/>
          </a:xfrm>
          <a:prstGeom prst="arc">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Arc 25"/>
          <p:cNvSpPr/>
          <p:nvPr/>
        </p:nvSpPr>
        <p:spPr>
          <a:xfrm rot="5962017">
            <a:off x="7719303" y="2912662"/>
            <a:ext cx="2543680" cy="390333"/>
          </a:xfrm>
          <a:prstGeom prst="arc">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Arc 26"/>
          <p:cNvSpPr/>
          <p:nvPr/>
        </p:nvSpPr>
        <p:spPr>
          <a:xfrm rot="20842750">
            <a:off x="7914781" y="3108854"/>
            <a:ext cx="2756588" cy="350152"/>
          </a:xfrm>
          <a:prstGeom prst="arc">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 name="Arc 27"/>
          <p:cNvSpPr/>
          <p:nvPr/>
        </p:nvSpPr>
        <p:spPr>
          <a:xfrm rot="19131428">
            <a:off x="8007475" y="3133628"/>
            <a:ext cx="2548693" cy="283839"/>
          </a:xfrm>
          <a:prstGeom prst="arc">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Arc 28"/>
          <p:cNvSpPr/>
          <p:nvPr/>
        </p:nvSpPr>
        <p:spPr>
          <a:xfrm rot="17792122">
            <a:off x="8060058" y="3136341"/>
            <a:ext cx="2431076" cy="306370"/>
          </a:xfrm>
          <a:prstGeom prst="arc">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0" name="Arc 29"/>
          <p:cNvSpPr/>
          <p:nvPr/>
        </p:nvSpPr>
        <p:spPr>
          <a:xfrm rot="16049573">
            <a:off x="8204228" y="3002351"/>
            <a:ext cx="2282894" cy="299628"/>
          </a:xfrm>
          <a:prstGeom prst="arc">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 name="Arc 30"/>
          <p:cNvSpPr/>
          <p:nvPr/>
        </p:nvSpPr>
        <p:spPr>
          <a:xfrm rot="13933831">
            <a:off x="8362440" y="2842582"/>
            <a:ext cx="1976110" cy="394538"/>
          </a:xfrm>
          <a:prstGeom prst="arc">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2" name="Arc 31"/>
          <p:cNvSpPr/>
          <p:nvPr/>
        </p:nvSpPr>
        <p:spPr>
          <a:xfrm rot="12476126">
            <a:off x="8217618" y="2710302"/>
            <a:ext cx="2077149" cy="469029"/>
          </a:xfrm>
          <a:prstGeom prst="arc">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3" name="Arc 32"/>
          <p:cNvSpPr/>
          <p:nvPr/>
        </p:nvSpPr>
        <p:spPr>
          <a:xfrm rot="17564774">
            <a:off x="7712010" y="3840713"/>
            <a:ext cx="2222242" cy="729906"/>
          </a:xfrm>
          <a:prstGeom prst="arc">
            <a:avLst>
              <a:gd name="adj1" fmla="val 16637664"/>
              <a:gd name="adj2" fmla="val 0"/>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4" name="Arc 33"/>
          <p:cNvSpPr/>
          <p:nvPr/>
        </p:nvSpPr>
        <p:spPr>
          <a:xfrm rot="9925168" flipV="1">
            <a:off x="7834126" y="3114896"/>
            <a:ext cx="3087360" cy="1375261"/>
          </a:xfrm>
          <a:prstGeom prst="arc">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Arc 34"/>
          <p:cNvSpPr/>
          <p:nvPr/>
        </p:nvSpPr>
        <p:spPr>
          <a:xfrm rot="10297844" flipV="1">
            <a:off x="7268443" y="3123727"/>
            <a:ext cx="4161553" cy="1385031"/>
          </a:xfrm>
          <a:prstGeom prst="arc">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6" name="Arc 35"/>
          <p:cNvSpPr/>
          <p:nvPr/>
        </p:nvSpPr>
        <p:spPr>
          <a:xfrm rot="12515373" flipV="1">
            <a:off x="7468311" y="3171041"/>
            <a:ext cx="3193010" cy="541209"/>
          </a:xfrm>
          <a:prstGeom prst="arc">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7" name="Arc 36"/>
          <p:cNvSpPr/>
          <p:nvPr/>
        </p:nvSpPr>
        <p:spPr>
          <a:xfrm rot="12098024" flipV="1">
            <a:off x="6844590" y="3145940"/>
            <a:ext cx="4161553" cy="1385031"/>
          </a:xfrm>
          <a:prstGeom prst="arc">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1</a:t>
            </a:fld>
            <a:endParaRPr lang="en-US"/>
          </a:p>
        </p:txBody>
      </p:sp>
      <p:pic>
        <p:nvPicPr>
          <p:cNvPr id="38" name="Picture 37">
            <a:extLst>
              <a:ext uri="{FF2B5EF4-FFF2-40B4-BE49-F238E27FC236}">
                <a16:creationId xmlns:a16="http://schemas.microsoft.com/office/drawing/2014/main" id="{A6E7FAF8-39EA-421D-9CAF-817596385CD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00" t="22222" r="12799" b="24445"/>
          <a:stretch/>
        </p:blipFill>
        <p:spPr>
          <a:xfrm>
            <a:off x="6342098" y="1652594"/>
            <a:ext cx="3203179" cy="25274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4611" y="1090612"/>
            <a:ext cx="11081004" cy="5448300"/>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p:nvPr/>
        </p:nvSpPr>
        <p:spPr>
          <a:xfrm>
            <a:off x="1613917" y="1679847"/>
            <a:ext cx="1889125" cy="714042"/>
          </a:xfrm>
          <a:prstGeom prst="rect">
            <a:avLst/>
          </a:prstGeom>
        </p:spPr>
        <p:txBody>
          <a:bodyPr vert="horz" wrap="square" lIns="0" tIns="0" rIns="0" bIns="0" rtlCol="0">
            <a:spAutoFit/>
          </a:bodyPr>
          <a:lstStyle/>
          <a:p>
            <a:pPr marL="546100" marR="5080" indent="-533400">
              <a:lnSpc>
                <a:spcPct val="120100"/>
              </a:lnSpc>
            </a:pPr>
            <a:r>
              <a:rPr sz="2000" spc="-15" dirty="0">
                <a:latin typeface="Calibri"/>
                <a:cs typeface="Calibri"/>
              </a:rPr>
              <a:t>Positive </a:t>
            </a:r>
            <a:r>
              <a:rPr sz="2000" spc="-5" dirty="0">
                <a:latin typeface="Calibri"/>
                <a:cs typeface="Calibri"/>
              </a:rPr>
              <a:t>economic  outlook</a:t>
            </a:r>
            <a:endParaRPr sz="2000" dirty="0">
              <a:latin typeface="Calibri"/>
              <a:cs typeface="Calibri"/>
            </a:endParaRPr>
          </a:p>
        </p:txBody>
      </p:sp>
      <p:sp>
        <p:nvSpPr>
          <p:cNvPr id="4" name="object 4"/>
          <p:cNvSpPr txBox="1"/>
          <p:nvPr/>
        </p:nvSpPr>
        <p:spPr>
          <a:xfrm>
            <a:off x="1013561" y="3012821"/>
            <a:ext cx="1651000" cy="307777"/>
          </a:xfrm>
          <a:prstGeom prst="rect">
            <a:avLst/>
          </a:prstGeom>
        </p:spPr>
        <p:txBody>
          <a:bodyPr vert="horz" wrap="square" lIns="0" tIns="0" rIns="0" bIns="0" rtlCol="0">
            <a:spAutoFit/>
          </a:bodyPr>
          <a:lstStyle/>
          <a:p>
            <a:pPr marL="12700">
              <a:lnSpc>
                <a:spcPct val="100000"/>
              </a:lnSpc>
            </a:pPr>
            <a:r>
              <a:rPr sz="2000" dirty="0">
                <a:latin typeface="Calibri"/>
                <a:cs typeface="Calibri"/>
              </a:rPr>
              <a:t>Access </a:t>
            </a:r>
            <a:r>
              <a:rPr sz="2000" spc="-15" dirty="0">
                <a:latin typeface="Calibri"/>
                <a:cs typeface="Calibri"/>
              </a:rPr>
              <a:t>to</a:t>
            </a:r>
            <a:r>
              <a:rPr sz="2000" spc="-70" dirty="0">
                <a:latin typeface="Calibri"/>
                <a:cs typeface="Calibri"/>
              </a:rPr>
              <a:t> </a:t>
            </a:r>
            <a:r>
              <a:rPr sz="2000" spc="-10" dirty="0">
                <a:latin typeface="Calibri"/>
                <a:cs typeface="Calibri"/>
              </a:rPr>
              <a:t>talent</a:t>
            </a:r>
            <a:endParaRPr sz="2000" dirty="0">
              <a:latin typeface="Calibri"/>
              <a:cs typeface="Calibri"/>
            </a:endParaRPr>
          </a:p>
        </p:txBody>
      </p:sp>
      <p:sp>
        <p:nvSpPr>
          <p:cNvPr id="5" name="object 5"/>
          <p:cNvSpPr txBox="1"/>
          <p:nvPr/>
        </p:nvSpPr>
        <p:spPr>
          <a:xfrm>
            <a:off x="724611" y="4285742"/>
            <a:ext cx="1877060" cy="307777"/>
          </a:xfrm>
          <a:prstGeom prst="rect">
            <a:avLst/>
          </a:prstGeom>
        </p:spPr>
        <p:txBody>
          <a:bodyPr vert="horz" wrap="square" lIns="0" tIns="0" rIns="0" bIns="0" rtlCol="0">
            <a:spAutoFit/>
          </a:bodyPr>
          <a:lstStyle/>
          <a:p>
            <a:pPr marL="12700">
              <a:lnSpc>
                <a:spcPct val="100000"/>
              </a:lnSpc>
            </a:pPr>
            <a:r>
              <a:rPr sz="2000" dirty="0">
                <a:latin typeface="Calibri"/>
                <a:cs typeface="Calibri"/>
              </a:rPr>
              <a:t>Access </a:t>
            </a:r>
            <a:r>
              <a:rPr sz="2000" spc="-15" dirty="0">
                <a:latin typeface="Calibri"/>
                <a:cs typeface="Calibri"/>
              </a:rPr>
              <a:t>to</a:t>
            </a:r>
            <a:r>
              <a:rPr sz="2000" spc="-50" dirty="0">
                <a:latin typeface="Calibri"/>
                <a:cs typeface="Calibri"/>
              </a:rPr>
              <a:t> </a:t>
            </a:r>
            <a:r>
              <a:rPr sz="2000" spc="-15" dirty="0">
                <a:latin typeface="Calibri"/>
                <a:cs typeface="Calibri"/>
              </a:rPr>
              <a:t>markets</a:t>
            </a:r>
            <a:endParaRPr sz="2000" dirty="0">
              <a:latin typeface="Calibri"/>
              <a:cs typeface="Calibri"/>
            </a:endParaRPr>
          </a:p>
        </p:txBody>
      </p:sp>
      <p:sp>
        <p:nvSpPr>
          <p:cNvPr id="6" name="object 6"/>
          <p:cNvSpPr txBox="1"/>
          <p:nvPr/>
        </p:nvSpPr>
        <p:spPr>
          <a:xfrm>
            <a:off x="851408" y="5467096"/>
            <a:ext cx="2070735" cy="714042"/>
          </a:xfrm>
          <a:prstGeom prst="rect">
            <a:avLst/>
          </a:prstGeom>
        </p:spPr>
        <p:txBody>
          <a:bodyPr vert="horz" wrap="square" lIns="0" tIns="0" rIns="0" bIns="0" rtlCol="0">
            <a:spAutoFit/>
          </a:bodyPr>
          <a:lstStyle/>
          <a:p>
            <a:pPr marL="564515" marR="5080" indent="-552450">
              <a:lnSpc>
                <a:spcPct val="120000"/>
              </a:lnSpc>
            </a:pPr>
            <a:r>
              <a:rPr sz="2000" spc="-10" dirty="0">
                <a:latin typeface="Calibri"/>
                <a:cs typeface="Calibri"/>
              </a:rPr>
              <a:t>Excellent regulatory  </a:t>
            </a:r>
            <a:r>
              <a:rPr sz="2000" spc="-5" dirty="0">
                <a:latin typeface="Calibri"/>
                <a:cs typeface="Calibri"/>
              </a:rPr>
              <a:t>structure</a:t>
            </a:r>
            <a:endParaRPr sz="2000" dirty="0">
              <a:latin typeface="Calibri"/>
              <a:cs typeface="Calibri"/>
            </a:endParaRPr>
          </a:p>
        </p:txBody>
      </p:sp>
      <p:sp>
        <p:nvSpPr>
          <p:cNvPr id="7" name="object 7"/>
          <p:cNvSpPr txBox="1"/>
          <p:nvPr/>
        </p:nvSpPr>
        <p:spPr>
          <a:xfrm>
            <a:off x="8400668" y="1704975"/>
            <a:ext cx="2177415" cy="307777"/>
          </a:xfrm>
          <a:prstGeom prst="rect">
            <a:avLst/>
          </a:prstGeom>
        </p:spPr>
        <p:txBody>
          <a:bodyPr vert="horz" wrap="square" lIns="0" tIns="0" rIns="0" bIns="0" rtlCol="0">
            <a:spAutoFit/>
          </a:bodyPr>
          <a:lstStyle/>
          <a:p>
            <a:pPr marL="12700">
              <a:lnSpc>
                <a:spcPct val="100000"/>
              </a:lnSpc>
            </a:pPr>
            <a:r>
              <a:rPr sz="2000" spc="-15" dirty="0">
                <a:latin typeface="Calibri"/>
                <a:cs typeface="Calibri"/>
              </a:rPr>
              <a:t>Attractive tax</a:t>
            </a:r>
            <a:r>
              <a:rPr sz="2000" spc="-50" dirty="0">
                <a:latin typeface="Calibri"/>
                <a:cs typeface="Calibri"/>
              </a:rPr>
              <a:t> </a:t>
            </a:r>
            <a:r>
              <a:rPr sz="2000" spc="-5" dirty="0">
                <a:latin typeface="Calibri"/>
                <a:cs typeface="Calibri"/>
              </a:rPr>
              <a:t>regime</a:t>
            </a:r>
            <a:endParaRPr sz="2000" dirty="0">
              <a:latin typeface="Calibri"/>
              <a:cs typeface="Calibri"/>
            </a:endParaRPr>
          </a:p>
        </p:txBody>
      </p:sp>
      <p:sp>
        <p:nvSpPr>
          <p:cNvPr id="8" name="object 8"/>
          <p:cNvSpPr txBox="1"/>
          <p:nvPr/>
        </p:nvSpPr>
        <p:spPr>
          <a:xfrm>
            <a:off x="9182227" y="2806192"/>
            <a:ext cx="1713864" cy="714042"/>
          </a:xfrm>
          <a:prstGeom prst="rect">
            <a:avLst/>
          </a:prstGeom>
        </p:spPr>
        <p:txBody>
          <a:bodyPr vert="horz" wrap="square" lIns="0" tIns="0" rIns="0" bIns="0" rtlCol="0">
            <a:spAutoFit/>
          </a:bodyPr>
          <a:lstStyle/>
          <a:p>
            <a:pPr marL="12700" marR="5080" indent="36195">
              <a:lnSpc>
                <a:spcPct val="120000"/>
              </a:lnSpc>
            </a:pPr>
            <a:r>
              <a:rPr sz="2000" spc="-10" dirty="0">
                <a:latin typeface="Calibri"/>
                <a:cs typeface="Calibri"/>
              </a:rPr>
              <a:t>Strong </a:t>
            </a:r>
            <a:r>
              <a:rPr sz="2000" spc="-5" dirty="0">
                <a:latin typeface="Calibri"/>
                <a:cs typeface="Calibri"/>
              </a:rPr>
              <a:t>business  support</a:t>
            </a:r>
            <a:r>
              <a:rPr sz="2000" spc="-80" dirty="0">
                <a:latin typeface="Calibri"/>
                <a:cs typeface="Calibri"/>
              </a:rPr>
              <a:t> </a:t>
            </a:r>
            <a:r>
              <a:rPr sz="2000" dirty="0">
                <a:latin typeface="Calibri"/>
                <a:cs typeface="Calibri"/>
              </a:rPr>
              <a:t>services</a:t>
            </a:r>
          </a:p>
        </p:txBody>
      </p:sp>
      <p:sp>
        <p:nvSpPr>
          <p:cNvPr id="9" name="object 9"/>
          <p:cNvSpPr txBox="1"/>
          <p:nvPr/>
        </p:nvSpPr>
        <p:spPr>
          <a:xfrm>
            <a:off x="8540242" y="4251528"/>
            <a:ext cx="2505710" cy="1715854"/>
          </a:xfrm>
          <a:prstGeom prst="rect">
            <a:avLst/>
          </a:prstGeom>
        </p:spPr>
        <p:txBody>
          <a:bodyPr vert="horz" wrap="square" lIns="0" tIns="0" rIns="0" bIns="0" rtlCol="0">
            <a:spAutoFit/>
          </a:bodyPr>
          <a:lstStyle/>
          <a:p>
            <a:pPr marL="1149985" marR="5080" indent="-461009">
              <a:lnSpc>
                <a:spcPct val="120100"/>
              </a:lnSpc>
            </a:pPr>
            <a:r>
              <a:rPr sz="2000" spc="-5" dirty="0">
                <a:latin typeface="Calibri"/>
                <a:cs typeface="Calibri"/>
              </a:rPr>
              <a:t>Low </a:t>
            </a:r>
            <a:r>
              <a:rPr sz="2000" spc="-10" dirty="0">
                <a:latin typeface="Calibri"/>
                <a:cs typeface="Calibri"/>
              </a:rPr>
              <a:t>cost </a:t>
            </a:r>
            <a:r>
              <a:rPr sz="2000" spc="-5" dirty="0">
                <a:latin typeface="Calibri"/>
                <a:cs typeface="Calibri"/>
              </a:rPr>
              <a:t>of</a:t>
            </a:r>
            <a:r>
              <a:rPr sz="2000" spc="-100" dirty="0">
                <a:latin typeface="Calibri"/>
                <a:cs typeface="Calibri"/>
              </a:rPr>
              <a:t> </a:t>
            </a:r>
            <a:r>
              <a:rPr sz="2000" spc="-5" dirty="0">
                <a:latin typeface="Calibri"/>
                <a:cs typeface="Calibri"/>
              </a:rPr>
              <a:t>doing  business</a:t>
            </a:r>
            <a:endParaRPr sz="2000" dirty="0">
              <a:latin typeface="Calibri"/>
              <a:cs typeface="Calibri"/>
            </a:endParaRPr>
          </a:p>
          <a:p>
            <a:pPr>
              <a:lnSpc>
                <a:spcPct val="100000"/>
              </a:lnSpc>
            </a:pPr>
            <a:endParaRPr sz="2000" dirty="0">
              <a:latin typeface="Times New Roman"/>
              <a:cs typeface="Times New Roman"/>
            </a:endParaRPr>
          </a:p>
          <a:p>
            <a:pPr>
              <a:lnSpc>
                <a:spcPct val="100000"/>
              </a:lnSpc>
              <a:spcBef>
                <a:spcPts val="5"/>
              </a:spcBef>
            </a:pPr>
            <a:endParaRPr sz="2350" dirty="0">
              <a:latin typeface="Times New Roman"/>
              <a:cs typeface="Times New Roman"/>
            </a:endParaRPr>
          </a:p>
          <a:p>
            <a:pPr marL="12700">
              <a:lnSpc>
                <a:spcPct val="100000"/>
              </a:lnSpc>
            </a:pPr>
            <a:r>
              <a:rPr sz="2000" spc="-5" dirty="0">
                <a:latin typeface="Calibri"/>
                <a:cs typeface="Calibri"/>
              </a:rPr>
              <a:t>High </a:t>
            </a:r>
            <a:r>
              <a:rPr sz="2000" dirty="0">
                <a:latin typeface="Calibri"/>
                <a:cs typeface="Calibri"/>
              </a:rPr>
              <a:t>quality </a:t>
            </a:r>
            <a:r>
              <a:rPr sz="2000" spc="-5" dirty="0">
                <a:latin typeface="Calibri"/>
                <a:cs typeface="Calibri"/>
              </a:rPr>
              <a:t>of</a:t>
            </a:r>
            <a:r>
              <a:rPr sz="2000" spc="-90" dirty="0">
                <a:latin typeface="Calibri"/>
                <a:cs typeface="Calibri"/>
              </a:rPr>
              <a:t> </a:t>
            </a:r>
            <a:r>
              <a:rPr sz="2000" spc="-15" dirty="0">
                <a:latin typeface="Calibri"/>
                <a:cs typeface="Calibri"/>
              </a:rPr>
              <a:t>life</a:t>
            </a:r>
            <a:endParaRPr sz="2000" dirty="0">
              <a:latin typeface="Calibri"/>
              <a:cs typeface="Calibri"/>
            </a:endParaRPr>
          </a:p>
        </p:txBody>
      </p:sp>
      <p:sp>
        <p:nvSpPr>
          <p:cNvPr id="10" name="object 10"/>
          <p:cNvSpPr txBox="1">
            <a:spLocks noGrp="1"/>
          </p:cNvSpPr>
          <p:nvPr>
            <p:ph type="title"/>
          </p:nvPr>
        </p:nvSpPr>
        <p:spPr>
          <a:xfrm>
            <a:off x="1444430" y="569494"/>
            <a:ext cx="6327970" cy="677108"/>
          </a:xfrm>
          <a:prstGeom prst="rect">
            <a:avLst/>
          </a:prstGeom>
        </p:spPr>
        <p:txBody>
          <a:bodyPr vert="horz" wrap="square" lIns="0" tIns="0" rIns="0" bIns="0" rtlCol="0">
            <a:spAutoFit/>
          </a:bodyPr>
          <a:lstStyle/>
          <a:p>
            <a:pPr marL="12700">
              <a:lnSpc>
                <a:spcPct val="100000"/>
              </a:lnSpc>
            </a:pPr>
            <a:r>
              <a:rPr b="1" spc="-5" dirty="0">
                <a:solidFill>
                  <a:srgbClr val="800020"/>
                </a:solidFill>
              </a:rPr>
              <a:t>An ideal base within the</a:t>
            </a:r>
            <a:r>
              <a:rPr b="1" spc="-105" dirty="0">
                <a:solidFill>
                  <a:srgbClr val="800020"/>
                </a:solidFill>
              </a:rPr>
              <a:t> </a:t>
            </a:r>
            <a:r>
              <a:rPr b="1" spc="-10" dirty="0">
                <a:solidFill>
                  <a:srgbClr val="800020"/>
                </a:solidFill>
              </a:rPr>
              <a:t>EU</a:t>
            </a:r>
          </a:p>
        </p:txBody>
      </p:sp>
      <p:sp>
        <p:nvSpPr>
          <p:cNvPr id="12" name="Slide Number Placeholder 11"/>
          <p:cNvSpPr>
            <a:spLocks noGrp="1"/>
          </p:cNvSpPr>
          <p:nvPr>
            <p:ph type="sldNum" sz="quarter" idx="12"/>
          </p:nvPr>
        </p:nvSpPr>
        <p:spPr/>
        <p:txBody>
          <a:bodyPr/>
          <a:lstStyle/>
          <a:p>
            <a:fld id="{B6F15528-21DE-4FAA-801E-634DDDAF4B2B}" type="slidenum">
              <a:rPr lang="en-US" smtClean="0"/>
              <a:t>10</a:t>
            </a:fld>
            <a:endParaRPr lang="en-US"/>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69118" y="3945726"/>
            <a:ext cx="2483485" cy="662305"/>
          </a:xfrm>
          <a:prstGeom prst="rect">
            <a:avLst/>
          </a:prstGeom>
        </p:spPr>
        <p:txBody>
          <a:bodyPr vert="horz" wrap="square" lIns="0" tIns="0" rIns="0" bIns="0" rtlCol="0">
            <a:spAutoFit/>
          </a:bodyPr>
          <a:lstStyle/>
          <a:p>
            <a:pPr algn="ctr">
              <a:lnSpc>
                <a:spcPct val="100000"/>
              </a:lnSpc>
            </a:pPr>
            <a:r>
              <a:rPr sz="1900" spc="-5" dirty="0">
                <a:latin typeface="Calibri"/>
                <a:cs typeface="Calibri"/>
              </a:rPr>
              <a:t>Public finances in</a:t>
            </a:r>
            <a:r>
              <a:rPr sz="1900" spc="-25" dirty="0">
                <a:latin typeface="Calibri"/>
                <a:cs typeface="Calibri"/>
              </a:rPr>
              <a:t> </a:t>
            </a:r>
            <a:r>
              <a:rPr sz="1900" spc="-10" dirty="0">
                <a:latin typeface="Calibri"/>
                <a:cs typeface="Calibri"/>
              </a:rPr>
              <a:t>surplus</a:t>
            </a:r>
            <a:endParaRPr sz="1900" dirty="0">
              <a:latin typeface="Calibri"/>
              <a:cs typeface="Calibri"/>
            </a:endParaRPr>
          </a:p>
          <a:p>
            <a:pPr algn="ctr">
              <a:lnSpc>
                <a:spcPct val="100000"/>
              </a:lnSpc>
              <a:spcBef>
                <a:spcPts val="455"/>
              </a:spcBef>
            </a:pPr>
            <a:r>
              <a:rPr sz="1900" spc="-5" dirty="0">
                <a:latin typeface="Calibri"/>
                <a:cs typeface="Calibri"/>
              </a:rPr>
              <a:t>position (2.8% in</a:t>
            </a:r>
            <a:r>
              <a:rPr sz="1900" spc="-70" dirty="0">
                <a:latin typeface="Calibri"/>
                <a:cs typeface="Calibri"/>
              </a:rPr>
              <a:t> </a:t>
            </a:r>
            <a:r>
              <a:rPr sz="1900" spc="-5" dirty="0">
                <a:latin typeface="Calibri"/>
                <a:cs typeface="Calibri"/>
              </a:rPr>
              <a:t>2018)</a:t>
            </a:r>
            <a:endParaRPr sz="1900" dirty="0">
              <a:latin typeface="Calibri"/>
              <a:cs typeface="Calibri"/>
            </a:endParaRPr>
          </a:p>
        </p:txBody>
      </p:sp>
      <p:sp>
        <p:nvSpPr>
          <p:cNvPr id="6" name="object 6"/>
          <p:cNvSpPr txBox="1"/>
          <p:nvPr/>
        </p:nvSpPr>
        <p:spPr>
          <a:xfrm>
            <a:off x="8001000" y="3124200"/>
            <a:ext cx="2406015" cy="1067435"/>
          </a:xfrm>
          <a:prstGeom prst="rect">
            <a:avLst/>
          </a:prstGeom>
        </p:spPr>
        <p:txBody>
          <a:bodyPr vert="horz" wrap="square" lIns="0" tIns="0" rIns="0" bIns="0" rtlCol="0">
            <a:spAutoFit/>
          </a:bodyPr>
          <a:lstStyle/>
          <a:p>
            <a:pPr marL="12700" marR="5080" algn="ctr">
              <a:lnSpc>
                <a:spcPct val="120000"/>
              </a:lnSpc>
            </a:pPr>
            <a:r>
              <a:rPr sz="1900" spc="-15" dirty="0">
                <a:latin typeface="Calibri"/>
                <a:cs typeface="Calibri"/>
              </a:rPr>
              <a:t>Positive </a:t>
            </a:r>
            <a:r>
              <a:rPr sz="1900" spc="-10" dirty="0">
                <a:latin typeface="Calibri"/>
                <a:cs typeface="Calibri"/>
              </a:rPr>
              <a:t>macroeconomic  </a:t>
            </a:r>
            <a:r>
              <a:rPr sz="1900" spc="-15" dirty="0">
                <a:latin typeface="Calibri"/>
                <a:cs typeface="Calibri"/>
              </a:rPr>
              <a:t>forecasts </a:t>
            </a:r>
            <a:r>
              <a:rPr sz="1900" spc="-5" dirty="0">
                <a:latin typeface="Calibri"/>
                <a:cs typeface="Calibri"/>
              </a:rPr>
              <a:t>of </a:t>
            </a:r>
            <a:r>
              <a:rPr sz="1900" spc="-10" dirty="0">
                <a:latin typeface="Calibri"/>
                <a:cs typeface="Calibri"/>
              </a:rPr>
              <a:t>&gt;3% </a:t>
            </a:r>
            <a:r>
              <a:rPr sz="1900" spc="-15" dirty="0">
                <a:latin typeface="Calibri"/>
                <a:cs typeface="Calibri"/>
              </a:rPr>
              <a:t>growth  </a:t>
            </a:r>
            <a:r>
              <a:rPr sz="1900" spc="-5" dirty="0">
                <a:latin typeface="Calibri"/>
                <a:cs typeface="Calibri"/>
              </a:rPr>
              <a:t>until</a:t>
            </a:r>
            <a:r>
              <a:rPr sz="1900" spc="-90" dirty="0">
                <a:latin typeface="Calibri"/>
                <a:cs typeface="Calibri"/>
              </a:rPr>
              <a:t> </a:t>
            </a:r>
            <a:r>
              <a:rPr sz="1900" spc="-5" dirty="0">
                <a:latin typeface="Calibri"/>
                <a:cs typeface="Calibri"/>
              </a:rPr>
              <a:t>2021</a:t>
            </a:r>
            <a:endParaRPr sz="1900" dirty="0">
              <a:latin typeface="Calibri"/>
              <a:cs typeface="Calibri"/>
            </a:endParaRPr>
          </a:p>
        </p:txBody>
      </p:sp>
      <p:sp>
        <p:nvSpPr>
          <p:cNvPr id="7" name="object 7"/>
          <p:cNvSpPr txBox="1"/>
          <p:nvPr/>
        </p:nvSpPr>
        <p:spPr>
          <a:xfrm>
            <a:off x="7778877" y="4639182"/>
            <a:ext cx="2461260" cy="662305"/>
          </a:xfrm>
          <a:prstGeom prst="rect">
            <a:avLst/>
          </a:prstGeom>
        </p:spPr>
        <p:txBody>
          <a:bodyPr vert="horz" wrap="square" lIns="0" tIns="0" rIns="0" bIns="0" rtlCol="0">
            <a:spAutoFit/>
          </a:bodyPr>
          <a:lstStyle/>
          <a:p>
            <a:pPr algn="ctr">
              <a:lnSpc>
                <a:spcPct val="100000"/>
              </a:lnSpc>
            </a:pPr>
            <a:r>
              <a:rPr sz="1900" spc="-10" dirty="0">
                <a:latin typeface="Calibri"/>
                <a:cs typeface="Calibri"/>
              </a:rPr>
              <a:t>Consecutive upgrades by</a:t>
            </a:r>
            <a:endParaRPr sz="1900" dirty="0">
              <a:latin typeface="Calibri"/>
              <a:cs typeface="Calibri"/>
            </a:endParaRPr>
          </a:p>
          <a:p>
            <a:pPr algn="ctr">
              <a:lnSpc>
                <a:spcPct val="100000"/>
              </a:lnSpc>
              <a:spcBef>
                <a:spcPts val="455"/>
              </a:spcBef>
            </a:pPr>
            <a:r>
              <a:rPr sz="1900" spc="-10" dirty="0">
                <a:latin typeface="Calibri"/>
                <a:cs typeface="Calibri"/>
              </a:rPr>
              <a:t>Credit rating</a:t>
            </a:r>
            <a:r>
              <a:rPr sz="1900" spc="-50" dirty="0">
                <a:latin typeface="Calibri"/>
                <a:cs typeface="Calibri"/>
              </a:rPr>
              <a:t> </a:t>
            </a:r>
            <a:r>
              <a:rPr sz="1900" spc="-5" dirty="0">
                <a:latin typeface="Calibri"/>
                <a:cs typeface="Calibri"/>
              </a:rPr>
              <a:t>agencies</a:t>
            </a:r>
            <a:endParaRPr sz="1900" dirty="0">
              <a:latin typeface="Calibri"/>
              <a:cs typeface="Calibri"/>
            </a:endParaRPr>
          </a:p>
        </p:txBody>
      </p:sp>
      <p:sp>
        <p:nvSpPr>
          <p:cNvPr id="9" name="object 9"/>
          <p:cNvSpPr txBox="1"/>
          <p:nvPr/>
        </p:nvSpPr>
        <p:spPr>
          <a:xfrm>
            <a:off x="1250696" y="5562600"/>
            <a:ext cx="2864104" cy="292388"/>
          </a:xfrm>
          <a:prstGeom prst="rect">
            <a:avLst/>
          </a:prstGeom>
        </p:spPr>
        <p:txBody>
          <a:bodyPr vert="horz" wrap="square" lIns="0" tIns="0" rIns="0" bIns="0" rtlCol="0">
            <a:spAutoFit/>
          </a:bodyPr>
          <a:lstStyle/>
          <a:p>
            <a:pPr marL="12700">
              <a:lnSpc>
                <a:spcPct val="100000"/>
              </a:lnSpc>
            </a:pPr>
            <a:r>
              <a:rPr sz="1900" spc="-10" dirty="0">
                <a:latin typeface="Calibri"/>
                <a:cs typeface="Calibri"/>
              </a:rPr>
              <a:t>Unemployment below </a:t>
            </a:r>
            <a:r>
              <a:rPr sz="1900" spc="-5" dirty="0">
                <a:latin typeface="Calibri"/>
                <a:cs typeface="Calibri"/>
              </a:rPr>
              <a:t>EU</a:t>
            </a:r>
            <a:r>
              <a:rPr sz="1900" spc="40" dirty="0">
                <a:latin typeface="Calibri"/>
                <a:cs typeface="Calibri"/>
              </a:rPr>
              <a:t> </a:t>
            </a:r>
            <a:r>
              <a:rPr sz="1900" spc="-20" dirty="0">
                <a:latin typeface="Calibri"/>
                <a:cs typeface="Calibri"/>
              </a:rPr>
              <a:t>av</a:t>
            </a:r>
            <a:endParaRPr sz="1900" dirty="0">
              <a:latin typeface="Calibri"/>
              <a:cs typeface="Calibri"/>
            </a:endParaRPr>
          </a:p>
        </p:txBody>
      </p:sp>
      <p:sp>
        <p:nvSpPr>
          <p:cNvPr id="11" name="object 11"/>
          <p:cNvSpPr txBox="1"/>
          <p:nvPr/>
        </p:nvSpPr>
        <p:spPr>
          <a:xfrm>
            <a:off x="7793863" y="1416177"/>
            <a:ext cx="1936750" cy="678391"/>
          </a:xfrm>
          <a:prstGeom prst="rect">
            <a:avLst/>
          </a:prstGeom>
        </p:spPr>
        <p:txBody>
          <a:bodyPr vert="horz" wrap="square" lIns="0" tIns="0" rIns="0" bIns="0" rtlCol="0">
            <a:spAutoFit/>
          </a:bodyPr>
          <a:lstStyle/>
          <a:p>
            <a:pPr marL="358140" marR="5080" indent="-346075">
              <a:lnSpc>
                <a:spcPct val="120000"/>
              </a:lnSpc>
            </a:pPr>
            <a:r>
              <a:rPr sz="1900" spc="-15" dirty="0">
                <a:latin typeface="Calibri"/>
                <a:cs typeface="Calibri"/>
              </a:rPr>
              <a:t>Robust</a:t>
            </a:r>
            <a:r>
              <a:rPr lang="en-US" sz="1900" spc="-15" dirty="0">
                <a:latin typeface="Calibri"/>
                <a:cs typeface="Calibri"/>
              </a:rPr>
              <a:t> GDP growth</a:t>
            </a:r>
            <a:r>
              <a:rPr sz="1900" spc="-15" dirty="0">
                <a:latin typeface="Calibri"/>
                <a:cs typeface="Calibri"/>
              </a:rPr>
              <a:t>   </a:t>
            </a:r>
            <a:r>
              <a:rPr sz="1900" spc="-10" dirty="0">
                <a:latin typeface="Calibri"/>
                <a:cs typeface="Calibri"/>
              </a:rPr>
              <a:t>(4% </a:t>
            </a:r>
            <a:r>
              <a:rPr sz="1900" spc="-5" dirty="0">
                <a:latin typeface="Calibri"/>
                <a:cs typeface="Calibri"/>
              </a:rPr>
              <a:t>in</a:t>
            </a:r>
            <a:r>
              <a:rPr sz="1900" spc="-60" dirty="0">
                <a:latin typeface="Calibri"/>
                <a:cs typeface="Calibri"/>
              </a:rPr>
              <a:t> </a:t>
            </a:r>
            <a:r>
              <a:rPr sz="1900" spc="-5" dirty="0">
                <a:latin typeface="Calibri"/>
                <a:cs typeface="Calibri"/>
              </a:rPr>
              <a:t>2018)</a:t>
            </a:r>
            <a:endParaRPr sz="1900" dirty="0">
              <a:latin typeface="Calibri"/>
              <a:cs typeface="Calibri"/>
            </a:endParaRPr>
          </a:p>
        </p:txBody>
      </p:sp>
      <p:sp>
        <p:nvSpPr>
          <p:cNvPr id="12" name="object 12"/>
          <p:cNvSpPr txBox="1">
            <a:spLocks noGrp="1"/>
          </p:cNvSpPr>
          <p:nvPr>
            <p:ph type="title"/>
          </p:nvPr>
        </p:nvSpPr>
        <p:spPr>
          <a:xfrm>
            <a:off x="1435087" y="434163"/>
            <a:ext cx="5880113" cy="677108"/>
          </a:xfrm>
          <a:prstGeom prst="rect">
            <a:avLst/>
          </a:prstGeom>
        </p:spPr>
        <p:txBody>
          <a:bodyPr vert="horz" wrap="square" lIns="0" tIns="0" rIns="0" bIns="0" rtlCol="0">
            <a:spAutoFit/>
          </a:bodyPr>
          <a:lstStyle/>
          <a:p>
            <a:pPr marL="12700">
              <a:lnSpc>
                <a:spcPct val="100000"/>
              </a:lnSpc>
            </a:pPr>
            <a:r>
              <a:rPr b="1" spc="-20" dirty="0">
                <a:solidFill>
                  <a:srgbClr val="800020"/>
                </a:solidFill>
              </a:rPr>
              <a:t>Positive </a:t>
            </a:r>
            <a:r>
              <a:rPr b="1" spc="-10" dirty="0">
                <a:solidFill>
                  <a:srgbClr val="800020"/>
                </a:solidFill>
              </a:rPr>
              <a:t>economic</a:t>
            </a:r>
            <a:r>
              <a:rPr b="1" spc="-45" dirty="0">
                <a:solidFill>
                  <a:srgbClr val="800020"/>
                </a:solidFill>
              </a:rPr>
              <a:t> </a:t>
            </a:r>
            <a:r>
              <a:rPr b="1" spc="-10" dirty="0">
                <a:solidFill>
                  <a:srgbClr val="800020"/>
                </a:solidFill>
              </a:rPr>
              <a:t>outlook</a:t>
            </a:r>
          </a:p>
        </p:txBody>
      </p:sp>
      <p:sp>
        <p:nvSpPr>
          <p:cNvPr id="2" name="Slide Number Placeholder 1"/>
          <p:cNvSpPr>
            <a:spLocks noGrp="1"/>
          </p:cNvSpPr>
          <p:nvPr>
            <p:ph type="sldNum" sz="quarter" idx="12"/>
          </p:nvPr>
        </p:nvSpPr>
        <p:spPr/>
        <p:txBody>
          <a:bodyPr/>
          <a:lstStyle/>
          <a:p>
            <a:fld id="{B6F15528-21DE-4FAA-801E-634DDDAF4B2B}" type="slidenum">
              <a:rPr lang="en-US" smtClean="0"/>
              <a:t>11</a:t>
            </a:fld>
            <a:endParaRPr lang="en-US"/>
          </a:p>
        </p:txBody>
      </p:sp>
      <p:sp>
        <p:nvSpPr>
          <p:cNvPr id="14" name="object 14"/>
          <p:cNvSpPr txBox="1"/>
          <p:nvPr/>
        </p:nvSpPr>
        <p:spPr>
          <a:xfrm>
            <a:off x="1168127" y="1825187"/>
            <a:ext cx="3085465" cy="1068070"/>
          </a:xfrm>
          <a:prstGeom prst="rect">
            <a:avLst/>
          </a:prstGeom>
        </p:spPr>
        <p:txBody>
          <a:bodyPr vert="horz" wrap="square" lIns="0" tIns="0" rIns="0" bIns="0" rtlCol="0">
            <a:spAutoFit/>
          </a:bodyPr>
          <a:lstStyle/>
          <a:p>
            <a:pPr marL="12700" marR="5080" algn="ctr">
              <a:lnSpc>
                <a:spcPct val="120100"/>
              </a:lnSpc>
            </a:pPr>
            <a:r>
              <a:rPr sz="1900" spc="-10" dirty="0">
                <a:latin typeface="Calibri"/>
                <a:cs typeface="Calibri"/>
              </a:rPr>
              <a:t>Consolidated, </a:t>
            </a:r>
            <a:r>
              <a:rPr sz="1900" spc="-15" dirty="0">
                <a:latin typeface="Calibri"/>
                <a:cs typeface="Calibri"/>
              </a:rPr>
              <a:t>recapitalized </a:t>
            </a:r>
            <a:r>
              <a:rPr sz="1900" spc="-5" dirty="0">
                <a:latin typeface="Calibri"/>
                <a:cs typeface="Calibri"/>
              </a:rPr>
              <a:t>and  </a:t>
            </a:r>
            <a:r>
              <a:rPr sz="1900" spc="-10" dirty="0">
                <a:latin typeface="Calibri"/>
                <a:cs typeface="Calibri"/>
              </a:rPr>
              <a:t>restructured </a:t>
            </a:r>
            <a:r>
              <a:rPr sz="1900" spc="-5" dirty="0">
                <a:latin typeface="Calibri"/>
                <a:cs typeface="Calibri"/>
              </a:rPr>
              <a:t>banking </a:t>
            </a:r>
            <a:r>
              <a:rPr sz="1900" spc="-10" dirty="0">
                <a:latin typeface="Calibri"/>
                <a:cs typeface="Calibri"/>
              </a:rPr>
              <a:t>sector  </a:t>
            </a:r>
            <a:r>
              <a:rPr sz="1900" spc="-5" dirty="0">
                <a:latin typeface="Calibri"/>
                <a:cs typeface="Calibri"/>
              </a:rPr>
              <a:t>with </a:t>
            </a:r>
            <a:r>
              <a:rPr sz="1900" spc="-10" dirty="0">
                <a:latin typeface="Calibri"/>
                <a:cs typeface="Calibri"/>
              </a:rPr>
              <a:t>solid capital</a:t>
            </a:r>
            <a:r>
              <a:rPr sz="1900" spc="-15" dirty="0">
                <a:latin typeface="Calibri"/>
                <a:cs typeface="Calibri"/>
              </a:rPr>
              <a:t> </a:t>
            </a:r>
            <a:r>
              <a:rPr sz="1900" spc="-5" dirty="0">
                <a:latin typeface="Calibri"/>
                <a:cs typeface="Calibri"/>
              </a:rPr>
              <a:t>base</a:t>
            </a:r>
            <a:endParaRPr sz="1900" dirty="0">
              <a:latin typeface="Calibri"/>
              <a:cs typeface="Calibri"/>
            </a:endParaRPr>
          </a:p>
        </p:txBody>
      </p:sp>
      <p:sp>
        <p:nvSpPr>
          <p:cNvPr id="15" name="object 15"/>
          <p:cNvSpPr/>
          <p:nvPr/>
        </p:nvSpPr>
        <p:spPr>
          <a:xfrm>
            <a:off x="4310762" y="1295400"/>
            <a:ext cx="3182112" cy="4978400"/>
          </a:xfrm>
          <a:prstGeom prst="rect">
            <a:avLst/>
          </a:prstGeom>
          <a:blipFill>
            <a:blip r:embed="rId2" cstate="print"/>
            <a:stretch>
              <a:fillRect/>
            </a:stretch>
          </a:blipFill>
        </p:spPr>
        <p:txBody>
          <a:bodyPr wrap="square" lIns="0" tIns="0" rIns="0" bIns="0" rtlCol="0"/>
          <a:lstStyle/>
          <a:p>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82507" y="4639667"/>
            <a:ext cx="2697379" cy="738664"/>
          </a:xfrm>
          <a:prstGeom prst="rect">
            <a:avLst/>
          </a:prstGeom>
        </p:spPr>
        <p:txBody>
          <a:bodyPr vert="horz" wrap="square" lIns="0" tIns="0" rIns="0" bIns="0" rtlCol="0">
            <a:spAutoFit/>
          </a:bodyPr>
          <a:lstStyle/>
          <a:p>
            <a:pPr marL="12700">
              <a:lnSpc>
                <a:spcPct val="100000"/>
              </a:lnSpc>
            </a:pPr>
            <a:r>
              <a:rPr lang="en-GB" sz="2000" dirty="0">
                <a:solidFill>
                  <a:srgbClr val="800020"/>
                </a:solidFill>
                <a:latin typeface="Calibri"/>
                <a:cs typeface="Calibri"/>
              </a:rPr>
              <a:t>         </a:t>
            </a:r>
            <a:r>
              <a:rPr sz="2000" dirty="0">
                <a:solidFill>
                  <a:srgbClr val="800020"/>
                </a:solidFill>
                <a:latin typeface="Calibri"/>
                <a:cs typeface="Calibri"/>
              </a:rPr>
              <a:t>E</a:t>
            </a:r>
            <a:r>
              <a:rPr sz="2000" spc="-5" dirty="0">
                <a:solidFill>
                  <a:srgbClr val="800020"/>
                </a:solidFill>
                <a:latin typeface="Calibri"/>
                <a:cs typeface="Calibri"/>
              </a:rPr>
              <a:t>ne</a:t>
            </a:r>
            <a:r>
              <a:rPr sz="2000" spc="-25" dirty="0">
                <a:solidFill>
                  <a:srgbClr val="800020"/>
                </a:solidFill>
                <a:latin typeface="Calibri"/>
                <a:cs typeface="Calibri"/>
              </a:rPr>
              <a:t>r</a:t>
            </a:r>
            <a:r>
              <a:rPr sz="2000" dirty="0">
                <a:solidFill>
                  <a:srgbClr val="800020"/>
                </a:solidFill>
                <a:latin typeface="Calibri"/>
                <a:cs typeface="Calibri"/>
              </a:rPr>
              <a:t>gy</a:t>
            </a:r>
            <a:endParaRPr lang="en-US" sz="2000" dirty="0">
              <a:solidFill>
                <a:srgbClr val="800020"/>
              </a:solidFill>
              <a:latin typeface="Calibri"/>
              <a:cs typeface="Calibri"/>
            </a:endParaRPr>
          </a:p>
          <a:p>
            <a:pPr marL="355600" indent="-342900">
              <a:lnSpc>
                <a:spcPct val="100000"/>
              </a:lnSpc>
              <a:buFont typeface="Arial" panose="020B0604020202020204" pitchFamily="34" charset="0"/>
              <a:buChar char="•"/>
            </a:pPr>
            <a:r>
              <a:rPr lang="en-US" sz="1400" dirty="0">
                <a:latin typeface="Calibri"/>
                <a:cs typeface="Calibri"/>
              </a:rPr>
              <a:t>Oil &amp; Gas</a:t>
            </a:r>
          </a:p>
          <a:p>
            <a:pPr marL="355600" indent="-342900">
              <a:lnSpc>
                <a:spcPct val="100000"/>
              </a:lnSpc>
              <a:buFont typeface="Arial" panose="020B0604020202020204" pitchFamily="34" charset="0"/>
              <a:buChar char="•"/>
            </a:pPr>
            <a:r>
              <a:rPr lang="en-US" sz="1400" dirty="0">
                <a:latin typeface="Calibri"/>
                <a:cs typeface="Calibri"/>
              </a:rPr>
              <a:t>Renewable energy</a:t>
            </a:r>
            <a:endParaRPr sz="1400" dirty="0">
              <a:latin typeface="Calibri"/>
              <a:cs typeface="Calibri"/>
            </a:endParaRPr>
          </a:p>
        </p:txBody>
      </p:sp>
      <p:sp>
        <p:nvSpPr>
          <p:cNvPr id="3" name="object 3"/>
          <p:cNvSpPr txBox="1">
            <a:spLocks noGrp="1"/>
          </p:cNvSpPr>
          <p:nvPr>
            <p:ph type="title"/>
          </p:nvPr>
        </p:nvSpPr>
        <p:spPr>
          <a:xfrm>
            <a:off x="1447610" y="426707"/>
            <a:ext cx="5316856" cy="677108"/>
          </a:xfrm>
          <a:prstGeom prst="rect">
            <a:avLst/>
          </a:prstGeom>
        </p:spPr>
        <p:txBody>
          <a:bodyPr vert="horz" wrap="square" lIns="0" tIns="0" rIns="0" bIns="0" rtlCol="0">
            <a:spAutoFit/>
          </a:bodyPr>
          <a:lstStyle/>
          <a:p>
            <a:pPr marL="12700">
              <a:lnSpc>
                <a:spcPct val="100000"/>
              </a:lnSpc>
            </a:pPr>
            <a:r>
              <a:rPr lang="en-US" b="1" dirty="0">
                <a:solidFill>
                  <a:srgbClr val="800020"/>
                </a:solidFill>
              </a:rPr>
              <a:t>Cyprus Economy Setup</a:t>
            </a:r>
            <a:endParaRPr b="1" spc="-20" dirty="0">
              <a:solidFill>
                <a:srgbClr val="800020"/>
              </a:solidFill>
            </a:endParaRPr>
          </a:p>
        </p:txBody>
      </p:sp>
      <p:sp>
        <p:nvSpPr>
          <p:cNvPr id="40" name="Slide Number Placeholder 39"/>
          <p:cNvSpPr>
            <a:spLocks noGrp="1"/>
          </p:cNvSpPr>
          <p:nvPr>
            <p:ph type="sldNum" sz="quarter" idx="12"/>
          </p:nvPr>
        </p:nvSpPr>
        <p:spPr>
          <a:xfrm>
            <a:off x="8610600" y="6266688"/>
            <a:ext cx="2743200" cy="454788"/>
          </a:xfrm>
        </p:spPr>
        <p:txBody>
          <a:bodyPr/>
          <a:lstStyle/>
          <a:p>
            <a:fld id="{B6F15528-21DE-4FAA-801E-634DDDAF4B2B}" type="slidenum">
              <a:rPr lang="en-US" smtClean="0"/>
              <a:t>12</a:t>
            </a:fld>
            <a:endParaRPr lang="en-US" dirty="0"/>
          </a:p>
        </p:txBody>
      </p:sp>
      <p:sp>
        <p:nvSpPr>
          <p:cNvPr id="4" name="object 4"/>
          <p:cNvSpPr/>
          <p:nvPr/>
        </p:nvSpPr>
        <p:spPr>
          <a:xfrm>
            <a:off x="6400800" y="1828800"/>
            <a:ext cx="1386840" cy="1201420"/>
          </a:xfrm>
          <a:custGeom>
            <a:avLst/>
            <a:gdLst/>
            <a:ahLst/>
            <a:cxnLst/>
            <a:rect l="l" t="t" r="r" b="b"/>
            <a:pathLst>
              <a:path w="1386840" h="1201420">
                <a:moveTo>
                  <a:pt x="0" y="0"/>
                </a:moveTo>
                <a:lnTo>
                  <a:pt x="0" y="884428"/>
                </a:lnTo>
                <a:lnTo>
                  <a:pt x="50339" y="885602"/>
                </a:lnTo>
                <a:lnTo>
                  <a:pt x="100364" y="889107"/>
                </a:lnTo>
                <a:lnTo>
                  <a:pt x="150001" y="894912"/>
                </a:lnTo>
                <a:lnTo>
                  <a:pt x="199178" y="902987"/>
                </a:lnTo>
                <a:lnTo>
                  <a:pt x="247819" y="913302"/>
                </a:lnTo>
                <a:lnTo>
                  <a:pt x="295851" y="925827"/>
                </a:lnTo>
                <a:lnTo>
                  <a:pt x="343200" y="940532"/>
                </a:lnTo>
                <a:lnTo>
                  <a:pt x="389792" y="957388"/>
                </a:lnTo>
                <a:lnTo>
                  <a:pt x="435554" y="976364"/>
                </a:lnTo>
                <a:lnTo>
                  <a:pt x="480411" y="997430"/>
                </a:lnTo>
                <a:lnTo>
                  <a:pt x="524290" y="1020557"/>
                </a:lnTo>
                <a:lnTo>
                  <a:pt x="567117" y="1045714"/>
                </a:lnTo>
                <a:lnTo>
                  <a:pt x="608819" y="1072872"/>
                </a:lnTo>
                <a:lnTo>
                  <a:pt x="649320" y="1102001"/>
                </a:lnTo>
                <a:lnTo>
                  <a:pt x="688548" y="1133070"/>
                </a:lnTo>
                <a:lnTo>
                  <a:pt x="726429" y="1166050"/>
                </a:lnTo>
                <a:lnTo>
                  <a:pt x="762889" y="1200912"/>
                </a:lnTo>
                <a:lnTo>
                  <a:pt x="1386840" y="575437"/>
                </a:lnTo>
                <a:lnTo>
                  <a:pt x="1350829" y="540276"/>
                </a:lnTo>
                <a:lnTo>
                  <a:pt x="1314022" y="506134"/>
                </a:lnTo>
                <a:lnTo>
                  <a:pt x="1276442" y="473020"/>
                </a:lnTo>
                <a:lnTo>
                  <a:pt x="1238109" y="440943"/>
                </a:lnTo>
                <a:lnTo>
                  <a:pt x="1199047" y="409911"/>
                </a:lnTo>
                <a:lnTo>
                  <a:pt x="1159278" y="379934"/>
                </a:lnTo>
                <a:lnTo>
                  <a:pt x="1118824" y="351022"/>
                </a:lnTo>
                <a:lnTo>
                  <a:pt x="1077706" y="323182"/>
                </a:lnTo>
                <a:lnTo>
                  <a:pt x="1035947" y="296425"/>
                </a:lnTo>
                <a:lnTo>
                  <a:pt x="993570" y="270759"/>
                </a:lnTo>
                <a:lnTo>
                  <a:pt x="950596" y="246193"/>
                </a:lnTo>
                <a:lnTo>
                  <a:pt x="907048" y="222737"/>
                </a:lnTo>
                <a:lnTo>
                  <a:pt x="862948" y="200400"/>
                </a:lnTo>
                <a:lnTo>
                  <a:pt x="818317" y="179190"/>
                </a:lnTo>
                <a:lnTo>
                  <a:pt x="773179" y="159117"/>
                </a:lnTo>
                <a:lnTo>
                  <a:pt x="727555" y="140191"/>
                </a:lnTo>
                <a:lnTo>
                  <a:pt x="681468" y="122419"/>
                </a:lnTo>
                <a:lnTo>
                  <a:pt x="634939" y="105812"/>
                </a:lnTo>
                <a:lnTo>
                  <a:pt x="587992" y="90377"/>
                </a:lnTo>
                <a:lnTo>
                  <a:pt x="540647" y="76126"/>
                </a:lnTo>
                <a:lnTo>
                  <a:pt x="492928" y="63066"/>
                </a:lnTo>
                <a:lnTo>
                  <a:pt x="444856" y="51206"/>
                </a:lnTo>
                <a:lnTo>
                  <a:pt x="396453" y="40556"/>
                </a:lnTo>
                <a:lnTo>
                  <a:pt x="347742" y="31125"/>
                </a:lnTo>
                <a:lnTo>
                  <a:pt x="298746" y="22922"/>
                </a:lnTo>
                <a:lnTo>
                  <a:pt x="249485" y="15956"/>
                </a:lnTo>
                <a:lnTo>
                  <a:pt x="199983" y="10236"/>
                </a:lnTo>
                <a:lnTo>
                  <a:pt x="150261" y="5771"/>
                </a:lnTo>
                <a:lnTo>
                  <a:pt x="100341" y="2571"/>
                </a:lnTo>
                <a:lnTo>
                  <a:pt x="50247" y="644"/>
                </a:lnTo>
                <a:lnTo>
                  <a:pt x="0" y="0"/>
                </a:lnTo>
                <a:close/>
              </a:path>
            </a:pathLst>
          </a:custGeom>
          <a:solidFill>
            <a:srgbClr val="D9D9D9"/>
          </a:solidFill>
        </p:spPr>
        <p:txBody>
          <a:bodyPr wrap="square" lIns="0" tIns="0" rIns="0" bIns="0" rtlCol="0"/>
          <a:lstStyle/>
          <a:p>
            <a:endParaRPr/>
          </a:p>
        </p:txBody>
      </p:sp>
      <p:sp>
        <p:nvSpPr>
          <p:cNvPr id="5" name="object 5"/>
          <p:cNvSpPr/>
          <p:nvPr/>
        </p:nvSpPr>
        <p:spPr>
          <a:xfrm>
            <a:off x="4236721" y="2502407"/>
            <a:ext cx="1199515" cy="1388745"/>
          </a:xfrm>
          <a:custGeom>
            <a:avLst/>
            <a:gdLst/>
            <a:ahLst/>
            <a:cxnLst/>
            <a:rect l="l" t="t" r="r" b="b"/>
            <a:pathLst>
              <a:path w="1199514" h="1388745">
                <a:moveTo>
                  <a:pt x="574675" y="0"/>
                </a:moveTo>
                <a:lnTo>
                  <a:pt x="539563" y="36013"/>
                </a:lnTo>
                <a:lnTo>
                  <a:pt x="505468" y="72827"/>
                </a:lnTo>
                <a:lnTo>
                  <a:pt x="472399" y="110421"/>
                </a:lnTo>
                <a:lnTo>
                  <a:pt x="440365" y="148772"/>
                </a:lnTo>
                <a:lnTo>
                  <a:pt x="409375" y="187856"/>
                </a:lnTo>
                <a:lnTo>
                  <a:pt x="379439" y="227653"/>
                </a:lnTo>
                <a:lnTo>
                  <a:pt x="350565" y="268138"/>
                </a:lnTo>
                <a:lnTo>
                  <a:pt x="322762" y="309291"/>
                </a:lnTo>
                <a:lnTo>
                  <a:pt x="296041" y="351089"/>
                </a:lnTo>
                <a:lnTo>
                  <a:pt x="270409" y="393508"/>
                </a:lnTo>
                <a:lnTo>
                  <a:pt x="245876" y="436528"/>
                </a:lnTo>
                <a:lnTo>
                  <a:pt x="222451" y="480124"/>
                </a:lnTo>
                <a:lnTo>
                  <a:pt x="200143" y="524276"/>
                </a:lnTo>
                <a:lnTo>
                  <a:pt x="178961" y="568960"/>
                </a:lnTo>
                <a:lnTo>
                  <a:pt x="158914" y="614155"/>
                </a:lnTo>
                <a:lnTo>
                  <a:pt x="140012" y="659837"/>
                </a:lnTo>
                <a:lnTo>
                  <a:pt x="122264" y="705984"/>
                </a:lnTo>
                <a:lnTo>
                  <a:pt x="105678" y="752575"/>
                </a:lnTo>
                <a:lnTo>
                  <a:pt x="90263" y="799586"/>
                </a:lnTo>
                <a:lnTo>
                  <a:pt x="76030" y="846995"/>
                </a:lnTo>
                <a:lnTo>
                  <a:pt x="62986" y="894780"/>
                </a:lnTo>
                <a:lnTo>
                  <a:pt x="51142" y="942918"/>
                </a:lnTo>
                <a:lnTo>
                  <a:pt x="40505" y="991387"/>
                </a:lnTo>
                <a:lnTo>
                  <a:pt x="31086" y="1040165"/>
                </a:lnTo>
                <a:lnTo>
                  <a:pt x="22893" y="1089228"/>
                </a:lnTo>
                <a:lnTo>
                  <a:pt x="15936" y="1138556"/>
                </a:lnTo>
                <a:lnTo>
                  <a:pt x="10223" y="1188124"/>
                </a:lnTo>
                <a:lnTo>
                  <a:pt x="5744" y="1238217"/>
                </a:lnTo>
                <a:lnTo>
                  <a:pt x="2567" y="1287905"/>
                </a:lnTo>
                <a:lnTo>
                  <a:pt x="643" y="1338054"/>
                </a:lnTo>
                <a:lnTo>
                  <a:pt x="0" y="1388364"/>
                </a:lnTo>
                <a:lnTo>
                  <a:pt x="883285" y="1388364"/>
                </a:lnTo>
                <a:lnTo>
                  <a:pt x="884458" y="1337978"/>
                </a:lnTo>
                <a:lnTo>
                  <a:pt x="887960" y="1287896"/>
                </a:lnTo>
                <a:lnTo>
                  <a:pt x="893757" y="1238217"/>
                </a:lnTo>
                <a:lnTo>
                  <a:pt x="901823" y="1188988"/>
                </a:lnTo>
                <a:lnTo>
                  <a:pt x="912126" y="1140294"/>
                </a:lnTo>
                <a:lnTo>
                  <a:pt x="924636" y="1092207"/>
                </a:lnTo>
                <a:lnTo>
                  <a:pt x="939324" y="1044803"/>
                </a:lnTo>
                <a:lnTo>
                  <a:pt x="956160" y="998155"/>
                </a:lnTo>
                <a:lnTo>
                  <a:pt x="975114" y="952337"/>
                </a:lnTo>
                <a:lnTo>
                  <a:pt x="996155" y="907424"/>
                </a:lnTo>
                <a:lnTo>
                  <a:pt x="1019254" y="863489"/>
                </a:lnTo>
                <a:lnTo>
                  <a:pt x="1044381" y="820607"/>
                </a:lnTo>
                <a:lnTo>
                  <a:pt x="1071506" y="778852"/>
                </a:lnTo>
                <a:lnTo>
                  <a:pt x="1100599" y="738299"/>
                </a:lnTo>
                <a:lnTo>
                  <a:pt x="1131631" y="699020"/>
                </a:lnTo>
                <a:lnTo>
                  <a:pt x="1164570" y="661091"/>
                </a:lnTo>
                <a:lnTo>
                  <a:pt x="1199388" y="624586"/>
                </a:lnTo>
                <a:lnTo>
                  <a:pt x="574675" y="0"/>
                </a:lnTo>
                <a:close/>
              </a:path>
            </a:pathLst>
          </a:custGeom>
          <a:solidFill>
            <a:srgbClr val="153C66"/>
          </a:solidFill>
        </p:spPr>
        <p:txBody>
          <a:bodyPr wrap="square" lIns="0" tIns="0" rIns="0" bIns="0" rtlCol="0"/>
          <a:lstStyle/>
          <a:p>
            <a:endParaRPr/>
          </a:p>
        </p:txBody>
      </p:sp>
      <p:sp>
        <p:nvSpPr>
          <p:cNvPr id="6" name="object 6"/>
          <p:cNvSpPr/>
          <p:nvPr/>
        </p:nvSpPr>
        <p:spPr>
          <a:xfrm>
            <a:off x="4901185" y="1834895"/>
            <a:ext cx="1388745" cy="1201420"/>
          </a:xfrm>
          <a:custGeom>
            <a:avLst/>
            <a:gdLst/>
            <a:ahLst/>
            <a:cxnLst/>
            <a:rect l="l" t="t" r="r" b="b"/>
            <a:pathLst>
              <a:path w="1388745" h="1201420">
                <a:moveTo>
                  <a:pt x="1388364" y="0"/>
                </a:moveTo>
                <a:lnTo>
                  <a:pt x="1338054" y="644"/>
                </a:lnTo>
                <a:lnTo>
                  <a:pt x="1287896" y="2571"/>
                </a:lnTo>
                <a:lnTo>
                  <a:pt x="1237912" y="5771"/>
                </a:lnTo>
                <a:lnTo>
                  <a:pt x="1188124" y="10236"/>
                </a:lnTo>
                <a:lnTo>
                  <a:pt x="1138556" y="15956"/>
                </a:lnTo>
                <a:lnTo>
                  <a:pt x="1089228" y="22922"/>
                </a:lnTo>
                <a:lnTo>
                  <a:pt x="1040165" y="31125"/>
                </a:lnTo>
                <a:lnTo>
                  <a:pt x="991387" y="40556"/>
                </a:lnTo>
                <a:lnTo>
                  <a:pt x="942918" y="51206"/>
                </a:lnTo>
                <a:lnTo>
                  <a:pt x="894780" y="63066"/>
                </a:lnTo>
                <a:lnTo>
                  <a:pt x="846995" y="76126"/>
                </a:lnTo>
                <a:lnTo>
                  <a:pt x="799586" y="90377"/>
                </a:lnTo>
                <a:lnTo>
                  <a:pt x="752575" y="105812"/>
                </a:lnTo>
                <a:lnTo>
                  <a:pt x="705984" y="122419"/>
                </a:lnTo>
                <a:lnTo>
                  <a:pt x="659837" y="140191"/>
                </a:lnTo>
                <a:lnTo>
                  <a:pt x="614155" y="159117"/>
                </a:lnTo>
                <a:lnTo>
                  <a:pt x="568960" y="179190"/>
                </a:lnTo>
                <a:lnTo>
                  <a:pt x="524276" y="200400"/>
                </a:lnTo>
                <a:lnTo>
                  <a:pt x="480124" y="222737"/>
                </a:lnTo>
                <a:lnTo>
                  <a:pt x="436528" y="246193"/>
                </a:lnTo>
                <a:lnTo>
                  <a:pt x="393508" y="270759"/>
                </a:lnTo>
                <a:lnTo>
                  <a:pt x="351089" y="296425"/>
                </a:lnTo>
                <a:lnTo>
                  <a:pt x="309291" y="323182"/>
                </a:lnTo>
                <a:lnTo>
                  <a:pt x="268138" y="351022"/>
                </a:lnTo>
                <a:lnTo>
                  <a:pt x="227653" y="379934"/>
                </a:lnTo>
                <a:lnTo>
                  <a:pt x="187856" y="409911"/>
                </a:lnTo>
                <a:lnTo>
                  <a:pt x="148772" y="440943"/>
                </a:lnTo>
                <a:lnTo>
                  <a:pt x="110421" y="473020"/>
                </a:lnTo>
                <a:lnTo>
                  <a:pt x="72827" y="506134"/>
                </a:lnTo>
                <a:lnTo>
                  <a:pt x="36013" y="540276"/>
                </a:lnTo>
                <a:lnTo>
                  <a:pt x="0" y="575437"/>
                </a:lnTo>
                <a:lnTo>
                  <a:pt x="624586" y="1200912"/>
                </a:lnTo>
                <a:lnTo>
                  <a:pt x="661091" y="1166050"/>
                </a:lnTo>
                <a:lnTo>
                  <a:pt x="699020" y="1133070"/>
                </a:lnTo>
                <a:lnTo>
                  <a:pt x="738299" y="1102001"/>
                </a:lnTo>
                <a:lnTo>
                  <a:pt x="778852" y="1072872"/>
                </a:lnTo>
                <a:lnTo>
                  <a:pt x="820607" y="1045714"/>
                </a:lnTo>
                <a:lnTo>
                  <a:pt x="863489" y="1020557"/>
                </a:lnTo>
                <a:lnTo>
                  <a:pt x="907424" y="997430"/>
                </a:lnTo>
                <a:lnTo>
                  <a:pt x="952337" y="976364"/>
                </a:lnTo>
                <a:lnTo>
                  <a:pt x="998155" y="957388"/>
                </a:lnTo>
                <a:lnTo>
                  <a:pt x="1044803" y="940532"/>
                </a:lnTo>
                <a:lnTo>
                  <a:pt x="1092207" y="925827"/>
                </a:lnTo>
                <a:lnTo>
                  <a:pt x="1140294" y="913302"/>
                </a:lnTo>
                <a:lnTo>
                  <a:pt x="1188988" y="902987"/>
                </a:lnTo>
                <a:lnTo>
                  <a:pt x="1238217" y="894912"/>
                </a:lnTo>
                <a:lnTo>
                  <a:pt x="1287905" y="889107"/>
                </a:lnTo>
                <a:lnTo>
                  <a:pt x="1337978" y="885602"/>
                </a:lnTo>
                <a:lnTo>
                  <a:pt x="1388364" y="884427"/>
                </a:lnTo>
                <a:lnTo>
                  <a:pt x="1388364" y="0"/>
                </a:lnTo>
                <a:close/>
              </a:path>
            </a:pathLst>
          </a:custGeom>
          <a:solidFill>
            <a:srgbClr val="C09463"/>
          </a:solidFill>
        </p:spPr>
        <p:txBody>
          <a:bodyPr wrap="square" lIns="0" tIns="0" rIns="0" bIns="0" rtlCol="0"/>
          <a:lstStyle/>
          <a:p>
            <a:endParaRPr/>
          </a:p>
        </p:txBody>
      </p:sp>
      <p:sp>
        <p:nvSpPr>
          <p:cNvPr id="7" name="object 7"/>
          <p:cNvSpPr txBox="1"/>
          <p:nvPr/>
        </p:nvSpPr>
        <p:spPr>
          <a:xfrm>
            <a:off x="228005" y="5654039"/>
            <a:ext cx="3940430" cy="954107"/>
          </a:xfrm>
          <a:prstGeom prst="rect">
            <a:avLst/>
          </a:prstGeom>
        </p:spPr>
        <p:txBody>
          <a:bodyPr vert="horz" wrap="square" lIns="0" tIns="0" rIns="0" bIns="0" rtlCol="0">
            <a:spAutoFit/>
          </a:bodyPr>
          <a:lstStyle/>
          <a:p>
            <a:pPr marL="12700" algn="ctr">
              <a:lnSpc>
                <a:spcPct val="100000"/>
              </a:lnSpc>
            </a:pPr>
            <a:r>
              <a:rPr sz="2000" spc="-15" dirty="0">
                <a:solidFill>
                  <a:srgbClr val="800020"/>
                </a:solidFill>
                <a:latin typeface="Calibri"/>
                <a:cs typeface="Calibri"/>
              </a:rPr>
              <a:t>Investment</a:t>
            </a:r>
            <a:r>
              <a:rPr sz="2000" spc="-45" dirty="0">
                <a:solidFill>
                  <a:srgbClr val="800020"/>
                </a:solidFill>
                <a:latin typeface="Calibri"/>
                <a:cs typeface="Calibri"/>
              </a:rPr>
              <a:t> </a:t>
            </a:r>
            <a:r>
              <a:rPr sz="2000" dirty="0">
                <a:solidFill>
                  <a:srgbClr val="800020"/>
                </a:solidFill>
                <a:latin typeface="Calibri"/>
                <a:cs typeface="Calibri"/>
              </a:rPr>
              <a:t>Funds</a:t>
            </a:r>
            <a:endParaRPr lang="en-US" sz="2000" dirty="0">
              <a:solidFill>
                <a:srgbClr val="800020"/>
              </a:solidFill>
              <a:latin typeface="Calibri"/>
              <a:cs typeface="Calibri"/>
            </a:endParaRPr>
          </a:p>
          <a:p>
            <a:pPr marL="355600" indent="-342900">
              <a:lnSpc>
                <a:spcPct val="100000"/>
              </a:lnSpc>
              <a:buFont typeface="Arial" panose="020B0604020202020204" pitchFamily="34" charset="0"/>
              <a:buChar char="•"/>
            </a:pPr>
            <a:r>
              <a:rPr lang="en-US" sz="1400" dirty="0">
                <a:latin typeface="Calibri"/>
                <a:cs typeface="Calibri"/>
              </a:rPr>
              <a:t>Cyprus has become a leading jurisdiction for funds after the modernization of the legislative and regulatory framework.</a:t>
            </a:r>
            <a:endParaRPr sz="1400" dirty="0">
              <a:latin typeface="Calibri"/>
              <a:cs typeface="Calibri"/>
            </a:endParaRPr>
          </a:p>
        </p:txBody>
      </p:sp>
      <p:sp>
        <p:nvSpPr>
          <p:cNvPr id="8" name="object 8"/>
          <p:cNvSpPr txBox="1"/>
          <p:nvPr/>
        </p:nvSpPr>
        <p:spPr>
          <a:xfrm>
            <a:off x="1273303" y="1329936"/>
            <a:ext cx="1155065" cy="307777"/>
          </a:xfrm>
          <a:prstGeom prst="rect">
            <a:avLst/>
          </a:prstGeom>
        </p:spPr>
        <p:txBody>
          <a:bodyPr vert="horz" wrap="square" lIns="0" tIns="0" rIns="0" bIns="0" rtlCol="0">
            <a:spAutoFit/>
          </a:bodyPr>
          <a:lstStyle/>
          <a:p>
            <a:pPr marL="12700">
              <a:lnSpc>
                <a:spcPct val="100000"/>
              </a:lnSpc>
            </a:pPr>
            <a:r>
              <a:rPr sz="2000" spc="-10" dirty="0">
                <a:solidFill>
                  <a:srgbClr val="800020"/>
                </a:solidFill>
                <a:latin typeface="Calibri"/>
                <a:cs typeface="Calibri"/>
              </a:rPr>
              <a:t>Real</a:t>
            </a:r>
            <a:r>
              <a:rPr sz="2000" spc="-100" dirty="0">
                <a:solidFill>
                  <a:srgbClr val="800020"/>
                </a:solidFill>
                <a:latin typeface="Calibri"/>
                <a:cs typeface="Calibri"/>
              </a:rPr>
              <a:t> </a:t>
            </a:r>
            <a:r>
              <a:rPr sz="2000" spc="-15" dirty="0">
                <a:solidFill>
                  <a:srgbClr val="800020"/>
                </a:solidFill>
                <a:latin typeface="Calibri"/>
                <a:cs typeface="Calibri"/>
              </a:rPr>
              <a:t>Estate</a:t>
            </a:r>
            <a:endParaRPr sz="2000" dirty="0">
              <a:solidFill>
                <a:srgbClr val="800020"/>
              </a:solidFill>
              <a:latin typeface="Calibri"/>
              <a:cs typeface="Calibri"/>
            </a:endParaRPr>
          </a:p>
        </p:txBody>
      </p:sp>
      <p:sp>
        <p:nvSpPr>
          <p:cNvPr id="9" name="object 9"/>
          <p:cNvSpPr txBox="1"/>
          <p:nvPr/>
        </p:nvSpPr>
        <p:spPr>
          <a:xfrm>
            <a:off x="8598780" y="5398986"/>
            <a:ext cx="2284732" cy="1169551"/>
          </a:xfrm>
          <a:prstGeom prst="rect">
            <a:avLst/>
          </a:prstGeom>
        </p:spPr>
        <p:txBody>
          <a:bodyPr vert="horz" wrap="square" lIns="0" tIns="0" rIns="0" bIns="0" rtlCol="0">
            <a:spAutoFit/>
          </a:bodyPr>
          <a:lstStyle/>
          <a:p>
            <a:pPr marL="12700">
              <a:lnSpc>
                <a:spcPct val="100000"/>
              </a:lnSpc>
            </a:pPr>
            <a:r>
              <a:rPr sz="2000" spc="-30" dirty="0">
                <a:solidFill>
                  <a:srgbClr val="800020"/>
                </a:solidFill>
                <a:latin typeface="Calibri"/>
                <a:cs typeface="Calibri"/>
              </a:rPr>
              <a:t>Tourism </a:t>
            </a:r>
            <a:r>
              <a:rPr sz="2000" dirty="0">
                <a:solidFill>
                  <a:srgbClr val="800020"/>
                </a:solidFill>
                <a:latin typeface="Calibri"/>
                <a:cs typeface="Calibri"/>
              </a:rPr>
              <a:t>&amp;</a:t>
            </a:r>
            <a:r>
              <a:rPr sz="2000" spc="-35" dirty="0">
                <a:solidFill>
                  <a:srgbClr val="800020"/>
                </a:solidFill>
                <a:latin typeface="Calibri"/>
                <a:cs typeface="Calibri"/>
              </a:rPr>
              <a:t> </a:t>
            </a:r>
            <a:r>
              <a:rPr sz="2000" spc="-5" dirty="0">
                <a:solidFill>
                  <a:srgbClr val="800020"/>
                </a:solidFill>
                <a:latin typeface="Calibri"/>
                <a:cs typeface="Calibri"/>
              </a:rPr>
              <a:t>Hospitality</a:t>
            </a:r>
            <a:endParaRPr lang="en-US" sz="2000" spc="-5" dirty="0">
              <a:solidFill>
                <a:srgbClr val="800020"/>
              </a:solidFill>
              <a:latin typeface="Calibri"/>
              <a:cs typeface="Calibri"/>
            </a:endParaRPr>
          </a:p>
          <a:p>
            <a:pPr marL="355600" indent="-342900">
              <a:lnSpc>
                <a:spcPct val="100000"/>
              </a:lnSpc>
              <a:buFont typeface="Arial" panose="020B0604020202020204" pitchFamily="34" charset="0"/>
              <a:buChar char="•"/>
            </a:pPr>
            <a:r>
              <a:rPr lang="en-US" sz="1400" spc="-5" dirty="0">
                <a:latin typeface="Calibri"/>
                <a:cs typeface="Calibri"/>
              </a:rPr>
              <a:t>Casino Resort “City of Dreams”</a:t>
            </a:r>
          </a:p>
          <a:p>
            <a:pPr marL="355600" indent="-342900">
              <a:lnSpc>
                <a:spcPct val="100000"/>
              </a:lnSpc>
              <a:buFont typeface="Arial" panose="020B0604020202020204" pitchFamily="34" charset="0"/>
              <a:buChar char="•"/>
            </a:pPr>
            <a:r>
              <a:rPr lang="en-US" sz="1400" spc="-5" dirty="0">
                <a:latin typeface="Calibri"/>
                <a:cs typeface="Calibri"/>
              </a:rPr>
              <a:t>Golf resorts</a:t>
            </a:r>
          </a:p>
          <a:p>
            <a:pPr marL="355600" indent="-342900">
              <a:lnSpc>
                <a:spcPct val="100000"/>
              </a:lnSpc>
              <a:buFont typeface="Arial" panose="020B0604020202020204" pitchFamily="34" charset="0"/>
              <a:buChar char="•"/>
            </a:pPr>
            <a:r>
              <a:rPr lang="en-US" sz="1400" spc="-5" dirty="0">
                <a:latin typeface="Calibri"/>
                <a:cs typeface="Calibri"/>
              </a:rPr>
              <a:t>Traditional Cuisine</a:t>
            </a:r>
            <a:endParaRPr sz="1400" dirty="0">
              <a:latin typeface="Calibri"/>
              <a:cs typeface="Calibri"/>
            </a:endParaRPr>
          </a:p>
        </p:txBody>
      </p:sp>
      <p:sp>
        <p:nvSpPr>
          <p:cNvPr id="10" name="object 10"/>
          <p:cNvSpPr/>
          <p:nvPr/>
        </p:nvSpPr>
        <p:spPr>
          <a:xfrm>
            <a:off x="7247001" y="2457069"/>
            <a:ext cx="1183640" cy="1400175"/>
          </a:xfrm>
          <a:custGeom>
            <a:avLst/>
            <a:gdLst/>
            <a:ahLst/>
            <a:cxnLst/>
            <a:rect l="l" t="t" r="r" b="b"/>
            <a:pathLst>
              <a:path w="1183640" h="1400175">
                <a:moveTo>
                  <a:pt x="638556" y="0"/>
                </a:moveTo>
                <a:lnTo>
                  <a:pt x="0" y="611504"/>
                </a:lnTo>
                <a:lnTo>
                  <a:pt x="33979" y="648686"/>
                </a:lnTo>
                <a:lnTo>
                  <a:pt x="66061" y="687255"/>
                </a:lnTo>
                <a:lnTo>
                  <a:pt x="96218" y="727136"/>
                </a:lnTo>
                <a:lnTo>
                  <a:pt x="124418" y="768255"/>
                </a:lnTo>
                <a:lnTo>
                  <a:pt x="150632" y="810539"/>
                </a:lnTo>
                <a:lnTo>
                  <a:pt x="174831" y="853912"/>
                </a:lnTo>
                <a:lnTo>
                  <a:pt x="196984" y="898302"/>
                </a:lnTo>
                <a:lnTo>
                  <a:pt x="217062" y="943633"/>
                </a:lnTo>
                <a:lnTo>
                  <a:pt x="235035" y="989831"/>
                </a:lnTo>
                <a:lnTo>
                  <a:pt x="250873" y="1036824"/>
                </a:lnTo>
                <a:lnTo>
                  <a:pt x="264547" y="1084535"/>
                </a:lnTo>
                <a:lnTo>
                  <a:pt x="276026" y="1132892"/>
                </a:lnTo>
                <a:lnTo>
                  <a:pt x="285281" y="1181820"/>
                </a:lnTo>
                <a:lnTo>
                  <a:pt x="292283" y="1231245"/>
                </a:lnTo>
                <a:lnTo>
                  <a:pt x="297000" y="1281092"/>
                </a:lnTo>
                <a:lnTo>
                  <a:pt x="299405" y="1331289"/>
                </a:lnTo>
                <a:lnTo>
                  <a:pt x="299466" y="1381759"/>
                </a:lnTo>
                <a:lnTo>
                  <a:pt x="1182877" y="1400175"/>
                </a:lnTo>
                <a:lnTo>
                  <a:pt x="1183350" y="1349830"/>
                </a:lnTo>
                <a:lnTo>
                  <a:pt x="1182535" y="1299615"/>
                </a:lnTo>
                <a:lnTo>
                  <a:pt x="1180442" y="1249552"/>
                </a:lnTo>
                <a:lnTo>
                  <a:pt x="1177080" y="1199664"/>
                </a:lnTo>
                <a:lnTo>
                  <a:pt x="1172457" y="1149973"/>
                </a:lnTo>
                <a:lnTo>
                  <a:pt x="1166582" y="1100501"/>
                </a:lnTo>
                <a:lnTo>
                  <a:pt x="1159465" y="1051270"/>
                </a:lnTo>
                <a:lnTo>
                  <a:pt x="1151113" y="1002303"/>
                </a:lnTo>
                <a:lnTo>
                  <a:pt x="1141536" y="953622"/>
                </a:lnTo>
                <a:lnTo>
                  <a:pt x="1130742" y="905249"/>
                </a:lnTo>
                <a:lnTo>
                  <a:pt x="1118740" y="857206"/>
                </a:lnTo>
                <a:lnTo>
                  <a:pt x="1105539" y="809516"/>
                </a:lnTo>
                <a:lnTo>
                  <a:pt x="1091148" y="762201"/>
                </a:lnTo>
                <a:lnTo>
                  <a:pt x="1075575" y="715283"/>
                </a:lnTo>
                <a:lnTo>
                  <a:pt x="1058830" y="668784"/>
                </a:lnTo>
                <a:lnTo>
                  <a:pt x="1040920" y="622727"/>
                </a:lnTo>
                <a:lnTo>
                  <a:pt x="1021855" y="577134"/>
                </a:lnTo>
                <a:lnTo>
                  <a:pt x="1001643" y="532027"/>
                </a:lnTo>
                <a:lnTo>
                  <a:pt x="980294" y="487428"/>
                </a:lnTo>
                <a:lnTo>
                  <a:pt x="957816" y="443360"/>
                </a:lnTo>
                <a:lnTo>
                  <a:pt x="934218" y="399845"/>
                </a:lnTo>
                <a:lnTo>
                  <a:pt x="909508" y="356905"/>
                </a:lnTo>
                <a:lnTo>
                  <a:pt x="883696" y="314563"/>
                </a:lnTo>
                <a:lnTo>
                  <a:pt x="856790" y="272840"/>
                </a:lnTo>
                <a:lnTo>
                  <a:pt x="828798" y="231759"/>
                </a:lnTo>
                <a:lnTo>
                  <a:pt x="799731" y="191342"/>
                </a:lnTo>
                <a:lnTo>
                  <a:pt x="769596" y="151612"/>
                </a:lnTo>
                <a:lnTo>
                  <a:pt x="738402" y="112590"/>
                </a:lnTo>
                <a:lnTo>
                  <a:pt x="706158" y="74299"/>
                </a:lnTo>
                <a:lnTo>
                  <a:pt x="672873" y="36762"/>
                </a:lnTo>
                <a:lnTo>
                  <a:pt x="638556" y="0"/>
                </a:lnTo>
                <a:close/>
              </a:path>
            </a:pathLst>
          </a:custGeom>
          <a:solidFill>
            <a:srgbClr val="6D7C96"/>
          </a:solidFill>
        </p:spPr>
        <p:txBody>
          <a:bodyPr wrap="square" lIns="0" tIns="0" rIns="0" bIns="0" rtlCol="0"/>
          <a:lstStyle/>
          <a:p>
            <a:endParaRPr/>
          </a:p>
        </p:txBody>
      </p:sp>
      <p:sp>
        <p:nvSpPr>
          <p:cNvPr id="11" name="object 11"/>
          <p:cNvSpPr/>
          <p:nvPr/>
        </p:nvSpPr>
        <p:spPr>
          <a:xfrm>
            <a:off x="9720582" y="2982972"/>
            <a:ext cx="161925" cy="152400"/>
          </a:xfrm>
          <a:custGeom>
            <a:avLst/>
            <a:gdLst/>
            <a:ahLst/>
            <a:cxnLst/>
            <a:rect l="l" t="t" r="r" b="b"/>
            <a:pathLst>
              <a:path w="161925" h="152400">
                <a:moveTo>
                  <a:pt x="80771" y="0"/>
                </a:moveTo>
                <a:lnTo>
                  <a:pt x="49345" y="5994"/>
                </a:lnTo>
                <a:lnTo>
                  <a:pt x="23669" y="22336"/>
                </a:lnTo>
                <a:lnTo>
                  <a:pt x="6351" y="46559"/>
                </a:lnTo>
                <a:lnTo>
                  <a:pt x="0" y="76200"/>
                </a:lnTo>
                <a:lnTo>
                  <a:pt x="6351" y="105840"/>
                </a:lnTo>
                <a:lnTo>
                  <a:pt x="23669" y="130063"/>
                </a:lnTo>
                <a:lnTo>
                  <a:pt x="49345" y="146405"/>
                </a:lnTo>
                <a:lnTo>
                  <a:pt x="80771" y="152400"/>
                </a:lnTo>
                <a:lnTo>
                  <a:pt x="112198" y="146405"/>
                </a:lnTo>
                <a:lnTo>
                  <a:pt x="137874" y="130063"/>
                </a:lnTo>
                <a:lnTo>
                  <a:pt x="155192" y="105840"/>
                </a:lnTo>
                <a:lnTo>
                  <a:pt x="161543" y="76200"/>
                </a:lnTo>
                <a:lnTo>
                  <a:pt x="155192" y="46559"/>
                </a:lnTo>
                <a:lnTo>
                  <a:pt x="137874" y="22336"/>
                </a:lnTo>
                <a:lnTo>
                  <a:pt x="112198" y="5994"/>
                </a:lnTo>
                <a:lnTo>
                  <a:pt x="80771" y="0"/>
                </a:lnTo>
                <a:close/>
              </a:path>
            </a:pathLst>
          </a:custGeom>
          <a:solidFill>
            <a:srgbClr val="767070"/>
          </a:solidFill>
        </p:spPr>
        <p:txBody>
          <a:bodyPr wrap="square" lIns="0" tIns="0" rIns="0" bIns="0" rtlCol="0"/>
          <a:lstStyle/>
          <a:p>
            <a:endParaRPr/>
          </a:p>
        </p:txBody>
      </p:sp>
      <p:sp>
        <p:nvSpPr>
          <p:cNvPr id="12" name="object 12"/>
          <p:cNvSpPr/>
          <p:nvPr/>
        </p:nvSpPr>
        <p:spPr>
          <a:xfrm>
            <a:off x="8220203" y="2590541"/>
            <a:ext cx="1582420" cy="393065"/>
          </a:xfrm>
          <a:custGeom>
            <a:avLst/>
            <a:gdLst/>
            <a:ahLst/>
            <a:cxnLst/>
            <a:rect l="l" t="t" r="r" b="b"/>
            <a:pathLst>
              <a:path w="1582420" h="393064">
                <a:moveTo>
                  <a:pt x="0" y="0"/>
                </a:moveTo>
                <a:lnTo>
                  <a:pt x="1581912" y="0"/>
                </a:lnTo>
                <a:lnTo>
                  <a:pt x="1581912" y="393064"/>
                </a:lnTo>
              </a:path>
            </a:pathLst>
          </a:custGeom>
          <a:ln w="28956">
            <a:solidFill>
              <a:srgbClr val="D0CECE"/>
            </a:solidFill>
          </a:ln>
        </p:spPr>
        <p:txBody>
          <a:bodyPr wrap="square" lIns="0" tIns="0" rIns="0" bIns="0" rtlCol="0"/>
          <a:lstStyle/>
          <a:p>
            <a:endParaRPr/>
          </a:p>
        </p:txBody>
      </p:sp>
      <p:sp>
        <p:nvSpPr>
          <p:cNvPr id="13" name="object 13"/>
          <p:cNvSpPr/>
          <p:nvPr/>
        </p:nvSpPr>
        <p:spPr>
          <a:xfrm>
            <a:off x="5601604" y="3290850"/>
            <a:ext cx="1468374" cy="1364741"/>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6252494" y="3454307"/>
            <a:ext cx="647700" cy="645795"/>
          </a:xfrm>
          <a:custGeom>
            <a:avLst/>
            <a:gdLst/>
            <a:ahLst/>
            <a:cxnLst/>
            <a:rect l="l" t="t" r="r" b="b"/>
            <a:pathLst>
              <a:path w="647700" h="645795">
                <a:moveTo>
                  <a:pt x="126729" y="392214"/>
                </a:moveTo>
                <a:lnTo>
                  <a:pt x="77522" y="402199"/>
                </a:lnTo>
                <a:lnTo>
                  <a:pt x="37226" y="429384"/>
                </a:lnTo>
                <a:lnTo>
                  <a:pt x="9999" y="469618"/>
                </a:lnTo>
                <a:lnTo>
                  <a:pt x="0" y="518749"/>
                </a:lnTo>
                <a:lnTo>
                  <a:pt x="9999" y="567880"/>
                </a:lnTo>
                <a:lnTo>
                  <a:pt x="37226" y="608114"/>
                </a:lnTo>
                <a:lnTo>
                  <a:pt x="77522" y="635299"/>
                </a:lnTo>
                <a:lnTo>
                  <a:pt x="126729" y="645283"/>
                </a:lnTo>
                <a:lnTo>
                  <a:pt x="175935" y="635299"/>
                </a:lnTo>
                <a:lnTo>
                  <a:pt x="216231" y="608114"/>
                </a:lnTo>
                <a:lnTo>
                  <a:pt x="243458" y="567880"/>
                </a:lnTo>
                <a:lnTo>
                  <a:pt x="253458" y="518749"/>
                </a:lnTo>
                <a:lnTo>
                  <a:pt x="252527" y="503071"/>
                </a:lnTo>
                <a:lnTo>
                  <a:pt x="249814" y="488222"/>
                </a:lnTo>
                <a:lnTo>
                  <a:pt x="245438" y="474086"/>
                </a:lnTo>
                <a:lnTo>
                  <a:pt x="239518" y="460543"/>
                </a:lnTo>
                <a:lnTo>
                  <a:pt x="292744" y="407399"/>
                </a:lnTo>
                <a:lnTo>
                  <a:pt x="186291" y="407399"/>
                </a:lnTo>
                <a:lnTo>
                  <a:pt x="172529" y="401289"/>
                </a:lnTo>
                <a:lnTo>
                  <a:pt x="157936" y="396485"/>
                </a:lnTo>
                <a:lnTo>
                  <a:pt x="142629" y="393341"/>
                </a:lnTo>
                <a:lnTo>
                  <a:pt x="126729" y="392214"/>
                </a:lnTo>
                <a:close/>
              </a:path>
              <a:path w="647700" h="645795">
                <a:moveTo>
                  <a:pt x="520856" y="0"/>
                </a:moveTo>
                <a:lnTo>
                  <a:pt x="381454" y="139145"/>
                </a:lnTo>
                <a:lnTo>
                  <a:pt x="389058" y="204943"/>
                </a:lnTo>
                <a:lnTo>
                  <a:pt x="186291" y="407399"/>
                </a:lnTo>
                <a:lnTo>
                  <a:pt x="292744" y="407399"/>
                </a:lnTo>
                <a:lnTo>
                  <a:pt x="442284" y="258088"/>
                </a:lnTo>
                <a:lnTo>
                  <a:pt x="515787" y="258088"/>
                </a:lnTo>
                <a:lnTo>
                  <a:pt x="647585" y="126492"/>
                </a:lnTo>
                <a:lnTo>
                  <a:pt x="533529" y="113838"/>
                </a:lnTo>
                <a:lnTo>
                  <a:pt x="520856" y="0"/>
                </a:lnTo>
                <a:close/>
              </a:path>
              <a:path w="647700" h="645795">
                <a:moveTo>
                  <a:pt x="515787" y="258088"/>
                </a:moveTo>
                <a:lnTo>
                  <a:pt x="442284" y="258088"/>
                </a:lnTo>
                <a:lnTo>
                  <a:pt x="508183" y="265680"/>
                </a:lnTo>
                <a:lnTo>
                  <a:pt x="515787" y="258088"/>
                </a:lnTo>
                <a:close/>
              </a:path>
            </a:pathLst>
          </a:custGeom>
          <a:solidFill>
            <a:srgbClr val="162F56"/>
          </a:solidFill>
        </p:spPr>
        <p:txBody>
          <a:bodyPr wrap="square" lIns="0" tIns="0" rIns="0" bIns="0" rtlCol="0"/>
          <a:lstStyle/>
          <a:p>
            <a:endParaRPr/>
          </a:p>
        </p:txBody>
      </p:sp>
      <p:sp>
        <p:nvSpPr>
          <p:cNvPr id="15" name="object 15"/>
          <p:cNvSpPr/>
          <p:nvPr/>
        </p:nvSpPr>
        <p:spPr>
          <a:xfrm>
            <a:off x="5898920" y="3492268"/>
            <a:ext cx="963294" cy="962025"/>
          </a:xfrm>
          <a:custGeom>
            <a:avLst/>
            <a:gdLst/>
            <a:ahLst/>
            <a:cxnLst/>
            <a:rect l="l" t="t" r="r" b="b"/>
            <a:pathLst>
              <a:path w="963295" h="962025">
                <a:moveTo>
                  <a:pt x="481570" y="0"/>
                </a:moveTo>
                <a:lnTo>
                  <a:pt x="432305" y="2480"/>
                </a:lnTo>
                <a:lnTo>
                  <a:pt x="384469" y="9760"/>
                </a:lnTo>
                <a:lnTo>
                  <a:pt x="338304" y="21599"/>
                </a:lnTo>
                <a:lnTo>
                  <a:pt x="294051" y="37756"/>
                </a:lnTo>
                <a:lnTo>
                  <a:pt x="251951" y="57990"/>
                </a:lnTo>
                <a:lnTo>
                  <a:pt x="212053" y="82205"/>
                </a:lnTo>
                <a:lnTo>
                  <a:pt x="175177" y="109727"/>
                </a:lnTo>
                <a:lnTo>
                  <a:pt x="140986" y="140748"/>
                </a:lnTo>
                <a:lnTo>
                  <a:pt x="109913" y="174883"/>
                </a:lnTo>
                <a:lnTo>
                  <a:pt x="82200" y="211891"/>
                </a:lnTo>
                <a:lnTo>
                  <a:pt x="58089" y="251532"/>
                </a:lnTo>
                <a:lnTo>
                  <a:pt x="37820" y="293564"/>
                </a:lnTo>
                <a:lnTo>
                  <a:pt x="21636" y="337746"/>
                </a:lnTo>
                <a:lnTo>
                  <a:pt x="9776" y="383838"/>
                </a:lnTo>
                <a:lnTo>
                  <a:pt x="2484" y="431599"/>
                </a:lnTo>
                <a:lnTo>
                  <a:pt x="0" y="480789"/>
                </a:lnTo>
                <a:lnTo>
                  <a:pt x="2484" y="529978"/>
                </a:lnTo>
                <a:lnTo>
                  <a:pt x="9776" y="577741"/>
                </a:lnTo>
                <a:lnTo>
                  <a:pt x="21636" y="623835"/>
                </a:lnTo>
                <a:lnTo>
                  <a:pt x="37820" y="668020"/>
                </a:lnTo>
                <a:lnTo>
                  <a:pt x="58089" y="710055"/>
                </a:lnTo>
                <a:lnTo>
                  <a:pt x="82200" y="749699"/>
                </a:lnTo>
                <a:lnTo>
                  <a:pt x="109913" y="786711"/>
                </a:lnTo>
                <a:lnTo>
                  <a:pt x="140986" y="820850"/>
                </a:lnTo>
                <a:lnTo>
                  <a:pt x="175177" y="851875"/>
                </a:lnTo>
                <a:lnTo>
                  <a:pt x="212246" y="879545"/>
                </a:lnTo>
                <a:lnTo>
                  <a:pt x="251951" y="903620"/>
                </a:lnTo>
                <a:lnTo>
                  <a:pt x="294051" y="923857"/>
                </a:lnTo>
                <a:lnTo>
                  <a:pt x="338304" y="940017"/>
                </a:lnTo>
                <a:lnTo>
                  <a:pt x="384469" y="951858"/>
                </a:lnTo>
                <a:lnTo>
                  <a:pt x="432305" y="959139"/>
                </a:lnTo>
                <a:lnTo>
                  <a:pt x="481570" y="961620"/>
                </a:lnTo>
                <a:lnTo>
                  <a:pt x="530835" y="959139"/>
                </a:lnTo>
                <a:lnTo>
                  <a:pt x="578671" y="951858"/>
                </a:lnTo>
                <a:lnTo>
                  <a:pt x="624837" y="940017"/>
                </a:lnTo>
                <a:lnTo>
                  <a:pt x="669090" y="923857"/>
                </a:lnTo>
                <a:lnTo>
                  <a:pt x="711189" y="903620"/>
                </a:lnTo>
                <a:lnTo>
                  <a:pt x="740745" y="885699"/>
                </a:lnTo>
                <a:lnTo>
                  <a:pt x="481570" y="885699"/>
                </a:lnTo>
                <a:lnTo>
                  <a:pt x="434448" y="882962"/>
                </a:lnTo>
                <a:lnTo>
                  <a:pt x="388877" y="874957"/>
                </a:lnTo>
                <a:lnTo>
                  <a:pt x="345168" y="861993"/>
                </a:lnTo>
                <a:lnTo>
                  <a:pt x="303632" y="844382"/>
                </a:lnTo>
                <a:lnTo>
                  <a:pt x="264579" y="822432"/>
                </a:lnTo>
                <a:lnTo>
                  <a:pt x="228319" y="796454"/>
                </a:lnTo>
                <a:lnTo>
                  <a:pt x="195162" y="766757"/>
                </a:lnTo>
                <a:lnTo>
                  <a:pt x="165420" y="733651"/>
                </a:lnTo>
                <a:lnTo>
                  <a:pt x="139402" y="697447"/>
                </a:lnTo>
                <a:lnTo>
                  <a:pt x="117418" y="658453"/>
                </a:lnTo>
                <a:lnTo>
                  <a:pt x="99779" y="616981"/>
                </a:lnTo>
                <a:lnTo>
                  <a:pt x="86796" y="573340"/>
                </a:lnTo>
                <a:lnTo>
                  <a:pt x="78778" y="527839"/>
                </a:lnTo>
                <a:lnTo>
                  <a:pt x="76037" y="480789"/>
                </a:lnTo>
                <a:lnTo>
                  <a:pt x="78778" y="433738"/>
                </a:lnTo>
                <a:lnTo>
                  <a:pt x="86796" y="388238"/>
                </a:lnTo>
                <a:lnTo>
                  <a:pt x="99779" y="344596"/>
                </a:lnTo>
                <a:lnTo>
                  <a:pt x="117418" y="303124"/>
                </a:lnTo>
                <a:lnTo>
                  <a:pt x="139402" y="264130"/>
                </a:lnTo>
                <a:lnTo>
                  <a:pt x="165420" y="227926"/>
                </a:lnTo>
                <a:lnTo>
                  <a:pt x="195162" y="194821"/>
                </a:lnTo>
                <a:lnTo>
                  <a:pt x="228319" y="165124"/>
                </a:lnTo>
                <a:lnTo>
                  <a:pt x="264579" y="139145"/>
                </a:lnTo>
                <a:lnTo>
                  <a:pt x="303632" y="117195"/>
                </a:lnTo>
                <a:lnTo>
                  <a:pt x="345168" y="99584"/>
                </a:lnTo>
                <a:lnTo>
                  <a:pt x="388877" y="86621"/>
                </a:lnTo>
                <a:lnTo>
                  <a:pt x="434448" y="78615"/>
                </a:lnTo>
                <a:lnTo>
                  <a:pt x="481570" y="75878"/>
                </a:lnTo>
                <a:lnTo>
                  <a:pt x="688139" y="75878"/>
                </a:lnTo>
                <a:lnTo>
                  <a:pt x="708415" y="55633"/>
                </a:lnTo>
                <a:lnTo>
                  <a:pt x="666453" y="36242"/>
                </a:lnTo>
                <a:lnTo>
                  <a:pt x="622726" y="20744"/>
                </a:lnTo>
                <a:lnTo>
                  <a:pt x="577296" y="9379"/>
                </a:lnTo>
                <a:lnTo>
                  <a:pt x="530224" y="2384"/>
                </a:lnTo>
                <a:lnTo>
                  <a:pt x="481570" y="0"/>
                </a:lnTo>
                <a:close/>
              </a:path>
              <a:path w="963295" h="962025">
                <a:moveTo>
                  <a:pt x="830075" y="274537"/>
                </a:moveTo>
                <a:lnTo>
                  <a:pt x="853956" y="321711"/>
                </a:lnTo>
                <a:lnTo>
                  <a:pt x="871896" y="371969"/>
                </a:lnTo>
                <a:lnTo>
                  <a:pt x="883183" y="425074"/>
                </a:lnTo>
                <a:lnTo>
                  <a:pt x="887103" y="480789"/>
                </a:lnTo>
                <a:lnTo>
                  <a:pt x="884362" y="527839"/>
                </a:lnTo>
                <a:lnTo>
                  <a:pt x="876344" y="573340"/>
                </a:lnTo>
                <a:lnTo>
                  <a:pt x="863361" y="616981"/>
                </a:lnTo>
                <a:lnTo>
                  <a:pt x="845722" y="658453"/>
                </a:lnTo>
                <a:lnTo>
                  <a:pt x="823739" y="697447"/>
                </a:lnTo>
                <a:lnTo>
                  <a:pt x="797720" y="733651"/>
                </a:lnTo>
                <a:lnTo>
                  <a:pt x="767978" y="766757"/>
                </a:lnTo>
                <a:lnTo>
                  <a:pt x="734821" y="796454"/>
                </a:lnTo>
                <a:lnTo>
                  <a:pt x="698561" y="822432"/>
                </a:lnTo>
                <a:lnTo>
                  <a:pt x="659508" y="844382"/>
                </a:lnTo>
                <a:lnTo>
                  <a:pt x="617972" y="861993"/>
                </a:lnTo>
                <a:lnTo>
                  <a:pt x="574263" y="874957"/>
                </a:lnTo>
                <a:lnTo>
                  <a:pt x="528693" y="882962"/>
                </a:lnTo>
                <a:lnTo>
                  <a:pt x="481570" y="885699"/>
                </a:lnTo>
                <a:lnTo>
                  <a:pt x="740745" y="885699"/>
                </a:lnTo>
                <a:lnTo>
                  <a:pt x="787963" y="851875"/>
                </a:lnTo>
                <a:lnTo>
                  <a:pt x="822155" y="820850"/>
                </a:lnTo>
                <a:lnTo>
                  <a:pt x="853227" y="786711"/>
                </a:lnTo>
                <a:lnTo>
                  <a:pt x="880940" y="749699"/>
                </a:lnTo>
                <a:lnTo>
                  <a:pt x="905051" y="710055"/>
                </a:lnTo>
                <a:lnTo>
                  <a:pt x="925320" y="668020"/>
                </a:lnTo>
                <a:lnTo>
                  <a:pt x="941505" y="623835"/>
                </a:lnTo>
                <a:lnTo>
                  <a:pt x="953364" y="577741"/>
                </a:lnTo>
                <a:lnTo>
                  <a:pt x="960656" y="529978"/>
                </a:lnTo>
                <a:lnTo>
                  <a:pt x="963141" y="480789"/>
                </a:lnTo>
                <a:lnTo>
                  <a:pt x="960644" y="431599"/>
                </a:lnTo>
                <a:lnTo>
                  <a:pt x="954096" y="388238"/>
                </a:lnTo>
                <a:lnTo>
                  <a:pt x="942063" y="340123"/>
                </a:lnTo>
                <a:lnTo>
                  <a:pt x="926156" y="296838"/>
                </a:lnTo>
                <a:lnTo>
                  <a:pt x="918400" y="280864"/>
                </a:lnTo>
                <a:lnTo>
                  <a:pt x="880767" y="280864"/>
                </a:lnTo>
                <a:lnTo>
                  <a:pt x="856688" y="278333"/>
                </a:lnTo>
                <a:lnTo>
                  <a:pt x="830075" y="274537"/>
                </a:lnTo>
                <a:close/>
              </a:path>
              <a:path w="963295" h="962025">
                <a:moveTo>
                  <a:pt x="906113" y="255557"/>
                </a:moveTo>
                <a:lnTo>
                  <a:pt x="897242" y="263149"/>
                </a:lnTo>
                <a:lnTo>
                  <a:pt x="880767" y="280864"/>
                </a:lnTo>
                <a:lnTo>
                  <a:pt x="918400" y="280864"/>
                </a:lnTo>
                <a:lnTo>
                  <a:pt x="906113" y="255557"/>
                </a:lnTo>
                <a:close/>
              </a:path>
              <a:path w="963295" h="962025">
                <a:moveTo>
                  <a:pt x="688139" y="75878"/>
                </a:moveTo>
                <a:lnTo>
                  <a:pt x="481570" y="75878"/>
                </a:lnTo>
                <a:lnTo>
                  <a:pt x="536836" y="79615"/>
                </a:lnTo>
                <a:lnTo>
                  <a:pt x="590082" y="90588"/>
                </a:lnTo>
                <a:lnTo>
                  <a:pt x="640714" y="108441"/>
                </a:lnTo>
                <a:lnTo>
                  <a:pt x="688139" y="132819"/>
                </a:lnTo>
                <a:lnTo>
                  <a:pt x="685604" y="107512"/>
                </a:lnTo>
                <a:lnTo>
                  <a:pt x="682466" y="86621"/>
                </a:lnTo>
                <a:lnTo>
                  <a:pt x="681947" y="82061"/>
                </a:lnTo>
                <a:lnTo>
                  <a:pt x="688139" y="75878"/>
                </a:lnTo>
                <a:close/>
              </a:path>
            </a:pathLst>
          </a:custGeom>
          <a:solidFill>
            <a:srgbClr val="162F56"/>
          </a:solidFill>
        </p:spPr>
        <p:txBody>
          <a:bodyPr wrap="square" lIns="0" tIns="0" rIns="0" bIns="0" rtlCol="0"/>
          <a:lstStyle/>
          <a:p>
            <a:endParaRPr/>
          </a:p>
        </p:txBody>
      </p:sp>
      <p:sp>
        <p:nvSpPr>
          <p:cNvPr id="16" name="object 16"/>
          <p:cNvSpPr/>
          <p:nvPr/>
        </p:nvSpPr>
        <p:spPr>
          <a:xfrm>
            <a:off x="6076341" y="3669374"/>
            <a:ext cx="608330" cy="607695"/>
          </a:xfrm>
          <a:custGeom>
            <a:avLst/>
            <a:gdLst/>
            <a:ahLst/>
            <a:cxnLst/>
            <a:rect l="l" t="t" r="r" b="b"/>
            <a:pathLst>
              <a:path w="608329" h="607695">
                <a:moveTo>
                  <a:pt x="304149" y="0"/>
                </a:moveTo>
                <a:lnTo>
                  <a:pt x="254984" y="3993"/>
                </a:lnTo>
                <a:lnTo>
                  <a:pt x="208281" y="15548"/>
                </a:lnTo>
                <a:lnTo>
                  <a:pt x="164681" y="34027"/>
                </a:lnTo>
                <a:lnTo>
                  <a:pt x="124823" y="58793"/>
                </a:lnTo>
                <a:lnTo>
                  <a:pt x="89344" y="89206"/>
                </a:lnTo>
                <a:lnTo>
                  <a:pt x="58883" y="124631"/>
                </a:lnTo>
                <a:lnTo>
                  <a:pt x="34079" y="164429"/>
                </a:lnTo>
                <a:lnTo>
                  <a:pt x="15572" y="207962"/>
                </a:lnTo>
                <a:lnTo>
                  <a:pt x="3999" y="254592"/>
                </a:lnTo>
                <a:lnTo>
                  <a:pt x="0" y="303682"/>
                </a:lnTo>
                <a:lnTo>
                  <a:pt x="3999" y="352773"/>
                </a:lnTo>
                <a:lnTo>
                  <a:pt x="15572" y="399403"/>
                </a:lnTo>
                <a:lnTo>
                  <a:pt x="34079" y="442936"/>
                </a:lnTo>
                <a:lnTo>
                  <a:pt x="58883" y="482734"/>
                </a:lnTo>
                <a:lnTo>
                  <a:pt x="89344" y="518158"/>
                </a:lnTo>
                <a:lnTo>
                  <a:pt x="124823" y="548572"/>
                </a:lnTo>
                <a:lnTo>
                  <a:pt x="164681" y="573338"/>
                </a:lnTo>
                <a:lnTo>
                  <a:pt x="208281" y="591817"/>
                </a:lnTo>
                <a:lnTo>
                  <a:pt x="254984" y="603372"/>
                </a:lnTo>
                <a:lnTo>
                  <a:pt x="304149" y="607365"/>
                </a:lnTo>
                <a:lnTo>
                  <a:pt x="353315" y="603372"/>
                </a:lnTo>
                <a:lnTo>
                  <a:pt x="400017" y="591817"/>
                </a:lnTo>
                <a:lnTo>
                  <a:pt x="443617" y="573338"/>
                </a:lnTo>
                <a:lnTo>
                  <a:pt x="483476" y="548572"/>
                </a:lnTo>
                <a:lnTo>
                  <a:pt x="503456" y="531445"/>
                </a:lnTo>
                <a:lnTo>
                  <a:pt x="304149" y="531445"/>
                </a:lnTo>
                <a:lnTo>
                  <a:pt x="258326" y="526796"/>
                </a:lnTo>
                <a:lnTo>
                  <a:pt x="215578" y="513473"/>
                </a:lnTo>
                <a:lnTo>
                  <a:pt x="176839" y="492409"/>
                </a:lnTo>
                <a:lnTo>
                  <a:pt x="143045" y="464539"/>
                </a:lnTo>
                <a:lnTo>
                  <a:pt x="115132" y="430798"/>
                </a:lnTo>
                <a:lnTo>
                  <a:pt x="94036" y="392118"/>
                </a:lnTo>
                <a:lnTo>
                  <a:pt x="80693" y="349435"/>
                </a:lnTo>
                <a:lnTo>
                  <a:pt x="76037" y="303682"/>
                </a:lnTo>
                <a:lnTo>
                  <a:pt x="80693" y="257930"/>
                </a:lnTo>
                <a:lnTo>
                  <a:pt x="94036" y="215247"/>
                </a:lnTo>
                <a:lnTo>
                  <a:pt x="115132" y="176567"/>
                </a:lnTo>
                <a:lnTo>
                  <a:pt x="143045" y="142825"/>
                </a:lnTo>
                <a:lnTo>
                  <a:pt x="176839" y="114956"/>
                </a:lnTo>
                <a:lnTo>
                  <a:pt x="215578" y="93892"/>
                </a:lnTo>
                <a:lnTo>
                  <a:pt x="258326" y="80569"/>
                </a:lnTo>
                <a:lnTo>
                  <a:pt x="304149" y="75920"/>
                </a:lnTo>
                <a:lnTo>
                  <a:pt x="406800" y="75920"/>
                </a:lnTo>
                <a:lnTo>
                  <a:pt x="447353" y="35429"/>
                </a:lnTo>
                <a:lnTo>
                  <a:pt x="414107" y="20285"/>
                </a:lnTo>
                <a:lnTo>
                  <a:pt x="379078" y="9173"/>
                </a:lnTo>
                <a:lnTo>
                  <a:pt x="342386" y="2332"/>
                </a:lnTo>
                <a:lnTo>
                  <a:pt x="304149" y="0"/>
                </a:lnTo>
                <a:close/>
              </a:path>
              <a:path w="608329" h="607695">
                <a:moveTo>
                  <a:pt x="572815" y="160698"/>
                </a:moveTo>
                <a:lnTo>
                  <a:pt x="515787" y="217639"/>
                </a:lnTo>
                <a:lnTo>
                  <a:pt x="523173" y="238023"/>
                </a:lnTo>
                <a:lnTo>
                  <a:pt x="528301" y="259237"/>
                </a:lnTo>
                <a:lnTo>
                  <a:pt x="531291" y="281163"/>
                </a:lnTo>
                <a:lnTo>
                  <a:pt x="532262" y="303682"/>
                </a:lnTo>
                <a:lnTo>
                  <a:pt x="527606" y="349435"/>
                </a:lnTo>
                <a:lnTo>
                  <a:pt x="514262" y="392118"/>
                </a:lnTo>
                <a:lnTo>
                  <a:pt x="493166" y="430798"/>
                </a:lnTo>
                <a:lnTo>
                  <a:pt x="465254" y="464539"/>
                </a:lnTo>
                <a:lnTo>
                  <a:pt x="431460" y="492409"/>
                </a:lnTo>
                <a:lnTo>
                  <a:pt x="392721" y="513473"/>
                </a:lnTo>
                <a:lnTo>
                  <a:pt x="349972" y="526796"/>
                </a:lnTo>
                <a:lnTo>
                  <a:pt x="304149" y="531445"/>
                </a:lnTo>
                <a:lnTo>
                  <a:pt x="503456" y="531445"/>
                </a:lnTo>
                <a:lnTo>
                  <a:pt x="549416" y="482734"/>
                </a:lnTo>
                <a:lnTo>
                  <a:pt x="574219" y="442936"/>
                </a:lnTo>
                <a:lnTo>
                  <a:pt x="592727" y="399403"/>
                </a:lnTo>
                <a:lnTo>
                  <a:pt x="604300" y="352773"/>
                </a:lnTo>
                <a:lnTo>
                  <a:pt x="608299" y="303682"/>
                </a:lnTo>
                <a:lnTo>
                  <a:pt x="605963" y="265505"/>
                </a:lnTo>
                <a:lnTo>
                  <a:pt x="599111" y="228869"/>
                </a:lnTo>
                <a:lnTo>
                  <a:pt x="587983" y="193894"/>
                </a:lnTo>
                <a:lnTo>
                  <a:pt x="572815" y="160698"/>
                </a:lnTo>
                <a:close/>
              </a:path>
              <a:path w="608329" h="607695">
                <a:moveTo>
                  <a:pt x="406800" y="75920"/>
                </a:moveTo>
                <a:lnTo>
                  <a:pt x="304149" y="75920"/>
                </a:lnTo>
                <a:lnTo>
                  <a:pt x="326703" y="77067"/>
                </a:lnTo>
                <a:lnTo>
                  <a:pt x="349565" y="80569"/>
                </a:lnTo>
                <a:lnTo>
                  <a:pt x="369910" y="85529"/>
                </a:lnTo>
                <a:lnTo>
                  <a:pt x="390325" y="92370"/>
                </a:lnTo>
                <a:lnTo>
                  <a:pt x="406800" y="75920"/>
                </a:lnTo>
                <a:close/>
              </a:path>
            </a:pathLst>
          </a:custGeom>
          <a:solidFill>
            <a:srgbClr val="162F56"/>
          </a:solidFill>
        </p:spPr>
        <p:txBody>
          <a:bodyPr wrap="square" lIns="0" tIns="0" rIns="0" bIns="0" rtlCol="0"/>
          <a:lstStyle/>
          <a:p>
            <a:endParaRPr/>
          </a:p>
        </p:txBody>
      </p:sp>
      <p:sp>
        <p:nvSpPr>
          <p:cNvPr id="17" name="object 17"/>
          <p:cNvSpPr/>
          <p:nvPr/>
        </p:nvSpPr>
        <p:spPr>
          <a:xfrm>
            <a:off x="6443218" y="4791201"/>
            <a:ext cx="1390015" cy="1197610"/>
          </a:xfrm>
          <a:custGeom>
            <a:avLst/>
            <a:gdLst/>
            <a:ahLst/>
            <a:cxnLst/>
            <a:rect l="l" t="t" r="r" b="b"/>
            <a:pathLst>
              <a:path w="1390015" h="1197610">
                <a:moveTo>
                  <a:pt x="766318" y="0"/>
                </a:moveTo>
                <a:lnTo>
                  <a:pt x="729770" y="34685"/>
                </a:lnTo>
                <a:lnTo>
                  <a:pt x="691803" y="67497"/>
                </a:lnTo>
                <a:lnTo>
                  <a:pt x="652490" y="98405"/>
                </a:lnTo>
                <a:lnTo>
                  <a:pt x="611905" y="127377"/>
                </a:lnTo>
                <a:lnTo>
                  <a:pt x="570121" y="154383"/>
                </a:lnTo>
                <a:lnTo>
                  <a:pt x="527212" y="179393"/>
                </a:lnTo>
                <a:lnTo>
                  <a:pt x="483251" y="202376"/>
                </a:lnTo>
                <a:lnTo>
                  <a:pt x="438310" y="223300"/>
                </a:lnTo>
                <a:lnTo>
                  <a:pt x="392464" y="242136"/>
                </a:lnTo>
                <a:lnTo>
                  <a:pt x="345786" y="258852"/>
                </a:lnTo>
                <a:lnTo>
                  <a:pt x="298350" y="273419"/>
                </a:lnTo>
                <a:lnTo>
                  <a:pt x="250228" y="285804"/>
                </a:lnTo>
                <a:lnTo>
                  <a:pt x="201494" y="295978"/>
                </a:lnTo>
                <a:lnTo>
                  <a:pt x="152221" y="303909"/>
                </a:lnTo>
                <a:lnTo>
                  <a:pt x="102483" y="309568"/>
                </a:lnTo>
                <a:lnTo>
                  <a:pt x="52353" y="312923"/>
                </a:lnTo>
                <a:lnTo>
                  <a:pt x="1904" y="313943"/>
                </a:lnTo>
                <a:lnTo>
                  <a:pt x="0" y="1197609"/>
                </a:lnTo>
                <a:lnTo>
                  <a:pt x="50345" y="1197128"/>
                </a:lnTo>
                <a:lnTo>
                  <a:pt x="100537" y="1195363"/>
                </a:lnTo>
                <a:lnTo>
                  <a:pt x="150552" y="1192323"/>
                </a:lnTo>
                <a:lnTo>
                  <a:pt x="200370" y="1188017"/>
                </a:lnTo>
                <a:lnTo>
                  <a:pt x="249968" y="1182455"/>
                </a:lnTo>
                <a:lnTo>
                  <a:pt x="299323" y="1175647"/>
                </a:lnTo>
                <a:lnTo>
                  <a:pt x="348414" y="1167600"/>
                </a:lnTo>
                <a:lnTo>
                  <a:pt x="397219" y="1158325"/>
                </a:lnTo>
                <a:lnTo>
                  <a:pt x="445715" y="1147830"/>
                </a:lnTo>
                <a:lnTo>
                  <a:pt x="493880" y="1136124"/>
                </a:lnTo>
                <a:lnTo>
                  <a:pt x="541692" y="1123218"/>
                </a:lnTo>
                <a:lnTo>
                  <a:pt x="589129" y="1109120"/>
                </a:lnTo>
                <a:lnTo>
                  <a:pt x="636169" y="1093838"/>
                </a:lnTo>
                <a:lnTo>
                  <a:pt x="682790" y="1077384"/>
                </a:lnTo>
                <a:lnTo>
                  <a:pt x="728970" y="1059765"/>
                </a:lnTo>
                <a:lnTo>
                  <a:pt x="774686" y="1040990"/>
                </a:lnTo>
                <a:lnTo>
                  <a:pt x="819916" y="1021070"/>
                </a:lnTo>
                <a:lnTo>
                  <a:pt x="864639" y="1000013"/>
                </a:lnTo>
                <a:lnTo>
                  <a:pt x="908832" y="977828"/>
                </a:lnTo>
                <a:lnTo>
                  <a:pt x="952472" y="954525"/>
                </a:lnTo>
                <a:lnTo>
                  <a:pt x="995539" y="930112"/>
                </a:lnTo>
                <a:lnTo>
                  <a:pt x="1038009" y="904600"/>
                </a:lnTo>
                <a:lnTo>
                  <a:pt x="1079861" y="877996"/>
                </a:lnTo>
                <a:lnTo>
                  <a:pt x="1121073" y="850311"/>
                </a:lnTo>
                <a:lnTo>
                  <a:pt x="1161622" y="821553"/>
                </a:lnTo>
                <a:lnTo>
                  <a:pt x="1201486" y="791732"/>
                </a:lnTo>
                <a:lnTo>
                  <a:pt x="1240643" y="760857"/>
                </a:lnTo>
                <a:lnTo>
                  <a:pt x="1279071" y="728937"/>
                </a:lnTo>
                <a:lnTo>
                  <a:pt x="1316748" y="695981"/>
                </a:lnTo>
                <a:lnTo>
                  <a:pt x="1353652" y="661998"/>
                </a:lnTo>
                <a:lnTo>
                  <a:pt x="1389760" y="626998"/>
                </a:lnTo>
                <a:lnTo>
                  <a:pt x="766318" y="0"/>
                </a:lnTo>
                <a:close/>
              </a:path>
            </a:pathLst>
          </a:custGeom>
          <a:solidFill>
            <a:srgbClr val="C09463"/>
          </a:solidFill>
        </p:spPr>
        <p:txBody>
          <a:bodyPr wrap="square" lIns="0" tIns="0" rIns="0" bIns="0" rtlCol="0"/>
          <a:lstStyle/>
          <a:p>
            <a:endParaRPr/>
          </a:p>
        </p:txBody>
      </p:sp>
      <p:sp>
        <p:nvSpPr>
          <p:cNvPr id="18" name="object 18"/>
          <p:cNvSpPr/>
          <p:nvPr/>
        </p:nvSpPr>
        <p:spPr>
          <a:xfrm>
            <a:off x="4254754" y="3979544"/>
            <a:ext cx="1217930" cy="1395095"/>
          </a:xfrm>
          <a:custGeom>
            <a:avLst/>
            <a:gdLst/>
            <a:ahLst/>
            <a:cxnLst/>
            <a:rect l="l" t="t" r="r" b="b"/>
            <a:pathLst>
              <a:path w="1217929" h="1395095">
                <a:moveTo>
                  <a:pt x="883412" y="0"/>
                </a:moveTo>
                <a:lnTo>
                  <a:pt x="0" y="20065"/>
                </a:lnTo>
                <a:lnTo>
                  <a:pt x="1799" y="70348"/>
                </a:lnTo>
                <a:lnTo>
                  <a:pt x="4882" y="120449"/>
                </a:lnTo>
                <a:lnTo>
                  <a:pt x="9237" y="170346"/>
                </a:lnTo>
                <a:lnTo>
                  <a:pt x="14855" y="220018"/>
                </a:lnTo>
                <a:lnTo>
                  <a:pt x="21725" y="269442"/>
                </a:lnTo>
                <a:lnTo>
                  <a:pt x="29838" y="318596"/>
                </a:lnTo>
                <a:lnTo>
                  <a:pt x="39185" y="367458"/>
                </a:lnTo>
                <a:lnTo>
                  <a:pt x="49754" y="416006"/>
                </a:lnTo>
                <a:lnTo>
                  <a:pt x="61536" y="464217"/>
                </a:lnTo>
                <a:lnTo>
                  <a:pt x="74522" y="512071"/>
                </a:lnTo>
                <a:lnTo>
                  <a:pt x="88700" y="559544"/>
                </a:lnTo>
                <a:lnTo>
                  <a:pt x="104062" y="606615"/>
                </a:lnTo>
                <a:lnTo>
                  <a:pt x="120598" y="653261"/>
                </a:lnTo>
                <a:lnTo>
                  <a:pt x="138297" y="699460"/>
                </a:lnTo>
                <a:lnTo>
                  <a:pt x="157149" y="745191"/>
                </a:lnTo>
                <a:lnTo>
                  <a:pt x="177145" y="790430"/>
                </a:lnTo>
                <a:lnTo>
                  <a:pt x="198274" y="835157"/>
                </a:lnTo>
                <a:lnTo>
                  <a:pt x="220528" y="879349"/>
                </a:lnTo>
                <a:lnTo>
                  <a:pt x="243895" y="922983"/>
                </a:lnTo>
                <a:lnTo>
                  <a:pt x="268366" y="966039"/>
                </a:lnTo>
                <a:lnTo>
                  <a:pt x="293931" y="1008493"/>
                </a:lnTo>
                <a:lnTo>
                  <a:pt x="320580" y="1050323"/>
                </a:lnTo>
                <a:lnTo>
                  <a:pt x="348304" y="1091508"/>
                </a:lnTo>
                <a:lnTo>
                  <a:pt x="377091" y="1132025"/>
                </a:lnTo>
                <a:lnTo>
                  <a:pt x="406933" y="1171853"/>
                </a:lnTo>
                <a:lnTo>
                  <a:pt x="437819" y="1210968"/>
                </a:lnTo>
                <a:lnTo>
                  <a:pt x="469739" y="1249350"/>
                </a:lnTo>
                <a:lnTo>
                  <a:pt x="502685" y="1286975"/>
                </a:lnTo>
                <a:lnTo>
                  <a:pt x="536644" y="1323823"/>
                </a:lnTo>
                <a:lnTo>
                  <a:pt x="571608" y="1359870"/>
                </a:lnTo>
                <a:lnTo>
                  <a:pt x="607567" y="1395095"/>
                </a:lnTo>
                <a:lnTo>
                  <a:pt x="1217549" y="756412"/>
                </a:lnTo>
                <a:lnTo>
                  <a:pt x="1181902" y="720736"/>
                </a:lnTo>
                <a:lnTo>
                  <a:pt x="1148092" y="683594"/>
                </a:lnTo>
                <a:lnTo>
                  <a:pt x="1116150" y="645058"/>
                </a:lnTo>
                <a:lnTo>
                  <a:pt x="1086109" y="605200"/>
                </a:lnTo>
                <a:lnTo>
                  <a:pt x="1058003" y="564095"/>
                </a:lnTo>
                <a:lnTo>
                  <a:pt x="1031862" y="521814"/>
                </a:lnTo>
                <a:lnTo>
                  <a:pt x="1007721" y="478430"/>
                </a:lnTo>
                <a:lnTo>
                  <a:pt x="985611" y="434018"/>
                </a:lnTo>
                <a:lnTo>
                  <a:pt x="965565" y="388648"/>
                </a:lnTo>
                <a:lnTo>
                  <a:pt x="947615" y="342395"/>
                </a:lnTo>
                <a:lnTo>
                  <a:pt x="931795" y="295330"/>
                </a:lnTo>
                <a:lnTo>
                  <a:pt x="918137" y="247528"/>
                </a:lnTo>
                <a:lnTo>
                  <a:pt x="906673" y="199061"/>
                </a:lnTo>
                <a:lnTo>
                  <a:pt x="897436" y="150002"/>
                </a:lnTo>
                <a:lnTo>
                  <a:pt x="890458" y="100423"/>
                </a:lnTo>
                <a:lnTo>
                  <a:pt x="885772" y="50398"/>
                </a:lnTo>
                <a:lnTo>
                  <a:pt x="883412" y="0"/>
                </a:lnTo>
                <a:close/>
              </a:path>
            </a:pathLst>
          </a:custGeom>
          <a:solidFill>
            <a:srgbClr val="4D7395"/>
          </a:solidFill>
        </p:spPr>
        <p:txBody>
          <a:bodyPr wrap="square" lIns="0" tIns="0" rIns="0" bIns="0" rtlCol="0"/>
          <a:lstStyle/>
          <a:p>
            <a:endParaRPr/>
          </a:p>
        </p:txBody>
      </p:sp>
      <p:sp>
        <p:nvSpPr>
          <p:cNvPr id="19" name="object 19"/>
          <p:cNvSpPr/>
          <p:nvPr/>
        </p:nvSpPr>
        <p:spPr>
          <a:xfrm>
            <a:off x="4935221" y="4808474"/>
            <a:ext cx="1394460" cy="1191895"/>
          </a:xfrm>
          <a:custGeom>
            <a:avLst/>
            <a:gdLst/>
            <a:ahLst/>
            <a:cxnLst/>
            <a:rect l="l" t="t" r="r" b="b"/>
            <a:pathLst>
              <a:path w="1394460" h="1191895">
                <a:moveTo>
                  <a:pt x="618744" y="0"/>
                </a:moveTo>
                <a:lnTo>
                  <a:pt x="0" y="631571"/>
                </a:lnTo>
                <a:lnTo>
                  <a:pt x="36364" y="666304"/>
                </a:lnTo>
                <a:lnTo>
                  <a:pt x="73518" y="700017"/>
                </a:lnTo>
                <a:lnTo>
                  <a:pt x="111440" y="732698"/>
                </a:lnTo>
                <a:lnTo>
                  <a:pt x="150108" y="764340"/>
                </a:lnTo>
                <a:lnTo>
                  <a:pt x="189499" y="794933"/>
                </a:lnTo>
                <a:lnTo>
                  <a:pt x="229590" y="824468"/>
                </a:lnTo>
                <a:lnTo>
                  <a:pt x="270360" y="852935"/>
                </a:lnTo>
                <a:lnTo>
                  <a:pt x="311785" y="880326"/>
                </a:lnTo>
                <a:lnTo>
                  <a:pt x="353844" y="906630"/>
                </a:lnTo>
                <a:lnTo>
                  <a:pt x="396513" y="931839"/>
                </a:lnTo>
                <a:lnTo>
                  <a:pt x="439771" y="955944"/>
                </a:lnTo>
                <a:lnTo>
                  <a:pt x="483595" y="978935"/>
                </a:lnTo>
                <a:lnTo>
                  <a:pt x="527962" y="1000804"/>
                </a:lnTo>
                <a:lnTo>
                  <a:pt x="572851" y="1021540"/>
                </a:lnTo>
                <a:lnTo>
                  <a:pt x="618238" y="1041134"/>
                </a:lnTo>
                <a:lnTo>
                  <a:pt x="664101" y="1059578"/>
                </a:lnTo>
                <a:lnTo>
                  <a:pt x="710419" y="1076862"/>
                </a:lnTo>
                <a:lnTo>
                  <a:pt x="757167" y="1092977"/>
                </a:lnTo>
                <a:lnTo>
                  <a:pt x="804325" y="1107914"/>
                </a:lnTo>
                <a:lnTo>
                  <a:pt x="851869" y="1121663"/>
                </a:lnTo>
                <a:lnTo>
                  <a:pt x="899777" y="1134216"/>
                </a:lnTo>
                <a:lnTo>
                  <a:pt x="948027" y="1145562"/>
                </a:lnTo>
                <a:lnTo>
                  <a:pt x="996597" y="1155693"/>
                </a:lnTo>
                <a:lnTo>
                  <a:pt x="1045463" y="1164599"/>
                </a:lnTo>
                <a:lnTo>
                  <a:pt x="1094603" y="1172272"/>
                </a:lnTo>
                <a:lnTo>
                  <a:pt x="1143996" y="1178702"/>
                </a:lnTo>
                <a:lnTo>
                  <a:pt x="1193617" y="1183879"/>
                </a:lnTo>
                <a:lnTo>
                  <a:pt x="1243446" y="1187795"/>
                </a:lnTo>
                <a:lnTo>
                  <a:pt x="1293460" y="1190440"/>
                </a:lnTo>
                <a:lnTo>
                  <a:pt x="1343636" y="1191806"/>
                </a:lnTo>
                <a:lnTo>
                  <a:pt x="1393952" y="1191882"/>
                </a:lnTo>
                <a:lnTo>
                  <a:pt x="1385443" y="308229"/>
                </a:lnTo>
                <a:lnTo>
                  <a:pt x="1334985" y="307588"/>
                </a:lnTo>
                <a:lnTo>
                  <a:pt x="1284828" y="304609"/>
                </a:lnTo>
                <a:lnTo>
                  <a:pt x="1235045" y="299323"/>
                </a:lnTo>
                <a:lnTo>
                  <a:pt x="1185711" y="291761"/>
                </a:lnTo>
                <a:lnTo>
                  <a:pt x="1136898" y="281951"/>
                </a:lnTo>
                <a:lnTo>
                  <a:pt x="1088682" y="269925"/>
                </a:lnTo>
                <a:lnTo>
                  <a:pt x="1041135" y="255713"/>
                </a:lnTo>
                <a:lnTo>
                  <a:pt x="994332" y="239345"/>
                </a:lnTo>
                <a:lnTo>
                  <a:pt x="948346" y="220851"/>
                </a:lnTo>
                <a:lnTo>
                  <a:pt x="903251" y="200261"/>
                </a:lnTo>
                <a:lnTo>
                  <a:pt x="859122" y="177606"/>
                </a:lnTo>
                <a:lnTo>
                  <a:pt x="816031" y="152916"/>
                </a:lnTo>
                <a:lnTo>
                  <a:pt x="774053" y="126222"/>
                </a:lnTo>
                <a:lnTo>
                  <a:pt x="733261" y="97552"/>
                </a:lnTo>
                <a:lnTo>
                  <a:pt x="693730" y="66939"/>
                </a:lnTo>
                <a:lnTo>
                  <a:pt x="655533" y="34411"/>
                </a:lnTo>
                <a:lnTo>
                  <a:pt x="618744" y="0"/>
                </a:lnTo>
                <a:close/>
              </a:path>
            </a:pathLst>
          </a:custGeom>
          <a:solidFill>
            <a:srgbClr val="F1F1F1"/>
          </a:solidFill>
        </p:spPr>
        <p:txBody>
          <a:bodyPr wrap="square" lIns="0" tIns="0" rIns="0" bIns="0" rtlCol="0"/>
          <a:lstStyle/>
          <a:p>
            <a:endParaRPr/>
          </a:p>
        </p:txBody>
      </p:sp>
      <p:sp>
        <p:nvSpPr>
          <p:cNvPr id="20" name="object 20"/>
          <p:cNvSpPr/>
          <p:nvPr/>
        </p:nvSpPr>
        <p:spPr>
          <a:xfrm>
            <a:off x="7254240" y="3954780"/>
            <a:ext cx="1201420" cy="1386840"/>
          </a:xfrm>
          <a:custGeom>
            <a:avLst/>
            <a:gdLst/>
            <a:ahLst/>
            <a:cxnLst/>
            <a:rect l="l" t="t" r="r" b="b"/>
            <a:pathLst>
              <a:path w="1201420" h="1386839">
                <a:moveTo>
                  <a:pt x="1200911" y="0"/>
                </a:moveTo>
                <a:lnTo>
                  <a:pt x="316483" y="0"/>
                </a:lnTo>
                <a:lnTo>
                  <a:pt x="315309" y="50339"/>
                </a:lnTo>
                <a:lnTo>
                  <a:pt x="311804" y="100364"/>
                </a:lnTo>
                <a:lnTo>
                  <a:pt x="305956" y="150261"/>
                </a:lnTo>
                <a:lnTo>
                  <a:pt x="297924" y="199178"/>
                </a:lnTo>
                <a:lnTo>
                  <a:pt x="287609" y="247819"/>
                </a:lnTo>
                <a:lnTo>
                  <a:pt x="275084" y="295851"/>
                </a:lnTo>
                <a:lnTo>
                  <a:pt x="260379" y="343200"/>
                </a:lnTo>
                <a:lnTo>
                  <a:pt x="243523" y="389792"/>
                </a:lnTo>
                <a:lnTo>
                  <a:pt x="224547" y="435554"/>
                </a:lnTo>
                <a:lnTo>
                  <a:pt x="203481" y="480411"/>
                </a:lnTo>
                <a:lnTo>
                  <a:pt x="180354" y="524290"/>
                </a:lnTo>
                <a:lnTo>
                  <a:pt x="155197" y="567117"/>
                </a:lnTo>
                <a:lnTo>
                  <a:pt x="128039" y="608819"/>
                </a:lnTo>
                <a:lnTo>
                  <a:pt x="98910" y="649320"/>
                </a:lnTo>
                <a:lnTo>
                  <a:pt x="67841" y="688548"/>
                </a:lnTo>
                <a:lnTo>
                  <a:pt x="34861" y="726429"/>
                </a:lnTo>
                <a:lnTo>
                  <a:pt x="0" y="762888"/>
                </a:lnTo>
                <a:lnTo>
                  <a:pt x="625475" y="1386839"/>
                </a:lnTo>
                <a:lnTo>
                  <a:pt x="660635" y="1350829"/>
                </a:lnTo>
                <a:lnTo>
                  <a:pt x="694777" y="1314022"/>
                </a:lnTo>
                <a:lnTo>
                  <a:pt x="727891" y="1276442"/>
                </a:lnTo>
                <a:lnTo>
                  <a:pt x="759968" y="1238109"/>
                </a:lnTo>
                <a:lnTo>
                  <a:pt x="791000" y="1199047"/>
                </a:lnTo>
                <a:lnTo>
                  <a:pt x="820977" y="1159278"/>
                </a:lnTo>
                <a:lnTo>
                  <a:pt x="849889" y="1118824"/>
                </a:lnTo>
                <a:lnTo>
                  <a:pt x="877729" y="1077706"/>
                </a:lnTo>
                <a:lnTo>
                  <a:pt x="904486" y="1035947"/>
                </a:lnTo>
                <a:lnTo>
                  <a:pt x="930152" y="993570"/>
                </a:lnTo>
                <a:lnTo>
                  <a:pt x="954718" y="950596"/>
                </a:lnTo>
                <a:lnTo>
                  <a:pt x="978174" y="907048"/>
                </a:lnTo>
                <a:lnTo>
                  <a:pt x="1000511" y="862948"/>
                </a:lnTo>
                <a:lnTo>
                  <a:pt x="1021721" y="818317"/>
                </a:lnTo>
                <a:lnTo>
                  <a:pt x="1041794" y="773179"/>
                </a:lnTo>
                <a:lnTo>
                  <a:pt x="1060720" y="727555"/>
                </a:lnTo>
                <a:lnTo>
                  <a:pt x="1078492" y="681468"/>
                </a:lnTo>
                <a:lnTo>
                  <a:pt x="1095099" y="634939"/>
                </a:lnTo>
                <a:lnTo>
                  <a:pt x="1110534" y="587992"/>
                </a:lnTo>
                <a:lnTo>
                  <a:pt x="1124785" y="540647"/>
                </a:lnTo>
                <a:lnTo>
                  <a:pt x="1137845" y="492928"/>
                </a:lnTo>
                <a:lnTo>
                  <a:pt x="1149705" y="444856"/>
                </a:lnTo>
                <a:lnTo>
                  <a:pt x="1160355" y="396453"/>
                </a:lnTo>
                <a:lnTo>
                  <a:pt x="1169786" y="347742"/>
                </a:lnTo>
                <a:lnTo>
                  <a:pt x="1177989" y="298746"/>
                </a:lnTo>
                <a:lnTo>
                  <a:pt x="1184955" y="249485"/>
                </a:lnTo>
                <a:lnTo>
                  <a:pt x="1190675" y="199983"/>
                </a:lnTo>
                <a:lnTo>
                  <a:pt x="1195157" y="150001"/>
                </a:lnTo>
                <a:lnTo>
                  <a:pt x="1198340" y="100341"/>
                </a:lnTo>
                <a:lnTo>
                  <a:pt x="1200267" y="50247"/>
                </a:lnTo>
                <a:lnTo>
                  <a:pt x="1200911" y="0"/>
                </a:lnTo>
                <a:close/>
              </a:path>
            </a:pathLst>
          </a:custGeom>
          <a:solidFill>
            <a:srgbClr val="B4C6E7"/>
          </a:solidFill>
        </p:spPr>
        <p:txBody>
          <a:bodyPr wrap="square" lIns="0" tIns="0" rIns="0" bIns="0" rtlCol="0"/>
          <a:lstStyle/>
          <a:p>
            <a:endParaRPr/>
          </a:p>
        </p:txBody>
      </p:sp>
      <p:sp>
        <p:nvSpPr>
          <p:cNvPr id="21" name="object 21"/>
          <p:cNvSpPr txBox="1"/>
          <p:nvPr/>
        </p:nvSpPr>
        <p:spPr>
          <a:xfrm>
            <a:off x="9304022" y="1451387"/>
            <a:ext cx="2493137" cy="738664"/>
          </a:xfrm>
          <a:prstGeom prst="rect">
            <a:avLst/>
          </a:prstGeom>
        </p:spPr>
        <p:txBody>
          <a:bodyPr vert="horz" wrap="square" lIns="0" tIns="0" rIns="0" bIns="0" rtlCol="0">
            <a:spAutoFit/>
          </a:bodyPr>
          <a:lstStyle/>
          <a:p>
            <a:pPr marL="12700">
              <a:lnSpc>
                <a:spcPct val="100000"/>
              </a:lnSpc>
            </a:pPr>
            <a:r>
              <a:rPr sz="2000" spc="-10" dirty="0">
                <a:solidFill>
                  <a:srgbClr val="800020"/>
                </a:solidFill>
                <a:latin typeface="Calibri"/>
                <a:cs typeface="Calibri"/>
              </a:rPr>
              <a:t>Professional</a:t>
            </a:r>
            <a:r>
              <a:rPr sz="2000" spc="-55" dirty="0">
                <a:solidFill>
                  <a:srgbClr val="800020"/>
                </a:solidFill>
                <a:latin typeface="Calibri"/>
                <a:cs typeface="Calibri"/>
              </a:rPr>
              <a:t> </a:t>
            </a:r>
            <a:r>
              <a:rPr sz="2000" dirty="0">
                <a:solidFill>
                  <a:srgbClr val="800020"/>
                </a:solidFill>
                <a:latin typeface="Calibri"/>
                <a:cs typeface="Calibri"/>
              </a:rPr>
              <a:t>Services</a:t>
            </a:r>
            <a:endParaRPr lang="en-US" sz="2000" dirty="0">
              <a:solidFill>
                <a:srgbClr val="800020"/>
              </a:solidFill>
              <a:latin typeface="Calibri"/>
              <a:cs typeface="Calibri"/>
            </a:endParaRPr>
          </a:p>
          <a:p>
            <a:pPr marL="298450" indent="-285750">
              <a:lnSpc>
                <a:spcPct val="100000"/>
              </a:lnSpc>
              <a:buFont typeface="Arial" panose="020B0604020202020204" pitchFamily="34" charset="0"/>
              <a:buChar char="•"/>
            </a:pPr>
            <a:r>
              <a:rPr lang="en-US" sz="1400" spc="-5" dirty="0">
                <a:latin typeface="Calibri"/>
                <a:cs typeface="Calibri"/>
              </a:rPr>
              <a:t>Reputable law firms</a:t>
            </a:r>
          </a:p>
          <a:p>
            <a:pPr marL="298450" indent="-285750">
              <a:lnSpc>
                <a:spcPct val="100000"/>
              </a:lnSpc>
              <a:buFont typeface="Arial" panose="020B0604020202020204" pitchFamily="34" charset="0"/>
              <a:buChar char="•"/>
            </a:pPr>
            <a:r>
              <a:rPr lang="en-US" sz="1400" spc="-5" dirty="0">
                <a:latin typeface="Calibri"/>
                <a:cs typeface="Calibri"/>
              </a:rPr>
              <a:t>Accounting Firms </a:t>
            </a:r>
            <a:endParaRPr sz="1400" spc="-5" dirty="0">
              <a:latin typeface="Calibri"/>
              <a:cs typeface="Calibri"/>
            </a:endParaRPr>
          </a:p>
        </p:txBody>
      </p:sp>
      <p:sp>
        <p:nvSpPr>
          <p:cNvPr id="22" name="object 22"/>
          <p:cNvSpPr txBox="1"/>
          <p:nvPr/>
        </p:nvSpPr>
        <p:spPr>
          <a:xfrm>
            <a:off x="8552344" y="3078813"/>
            <a:ext cx="3176241" cy="1138773"/>
          </a:xfrm>
          <a:prstGeom prst="rect">
            <a:avLst/>
          </a:prstGeom>
        </p:spPr>
        <p:txBody>
          <a:bodyPr vert="horz" wrap="square" lIns="0" tIns="0" rIns="0" bIns="0" rtlCol="0">
            <a:spAutoFit/>
          </a:bodyPr>
          <a:lstStyle/>
          <a:p>
            <a:pPr marL="12700">
              <a:lnSpc>
                <a:spcPct val="100000"/>
              </a:lnSpc>
            </a:pPr>
            <a:r>
              <a:rPr lang="en-US" sz="2000" dirty="0">
                <a:solidFill>
                  <a:srgbClr val="800020"/>
                </a:solidFill>
                <a:latin typeface="Calibri"/>
                <a:cs typeface="Calibri"/>
              </a:rPr>
              <a:t>Information and Communications Technology  (I</a:t>
            </a:r>
            <a:r>
              <a:rPr sz="2000" spc="5" dirty="0">
                <a:solidFill>
                  <a:srgbClr val="800020"/>
                </a:solidFill>
                <a:latin typeface="Calibri"/>
                <a:cs typeface="Calibri"/>
              </a:rPr>
              <a:t>C</a:t>
            </a:r>
            <a:r>
              <a:rPr sz="2000" dirty="0">
                <a:solidFill>
                  <a:srgbClr val="800020"/>
                </a:solidFill>
                <a:latin typeface="Calibri"/>
                <a:cs typeface="Calibri"/>
              </a:rPr>
              <a:t>T</a:t>
            </a:r>
            <a:r>
              <a:rPr lang="en-US" sz="2000" dirty="0">
                <a:solidFill>
                  <a:srgbClr val="800020"/>
                </a:solidFill>
                <a:latin typeface="Calibri"/>
                <a:cs typeface="Calibri"/>
              </a:rPr>
              <a:t>)</a:t>
            </a:r>
          </a:p>
          <a:p>
            <a:pPr marL="355600" indent="-342900">
              <a:lnSpc>
                <a:spcPct val="100000"/>
              </a:lnSpc>
              <a:buFont typeface="Arial" panose="020B0604020202020204" pitchFamily="34" charset="0"/>
              <a:buChar char="•"/>
            </a:pPr>
            <a:r>
              <a:rPr lang="en-US" sz="1400" dirty="0">
                <a:latin typeface="Calibri"/>
                <a:cs typeface="Calibri"/>
              </a:rPr>
              <a:t>Strong Network of Companies</a:t>
            </a:r>
            <a:endParaRPr sz="1400" dirty="0">
              <a:latin typeface="Calibri"/>
              <a:cs typeface="Calibri"/>
            </a:endParaRPr>
          </a:p>
        </p:txBody>
      </p:sp>
      <p:sp>
        <p:nvSpPr>
          <p:cNvPr id="23" name="object 23"/>
          <p:cNvSpPr txBox="1"/>
          <p:nvPr/>
        </p:nvSpPr>
        <p:spPr>
          <a:xfrm>
            <a:off x="747927" y="2854916"/>
            <a:ext cx="2540634" cy="1600438"/>
          </a:xfrm>
          <a:prstGeom prst="rect">
            <a:avLst/>
          </a:prstGeom>
        </p:spPr>
        <p:txBody>
          <a:bodyPr vert="horz" wrap="square" lIns="0" tIns="0" rIns="0" bIns="0" rtlCol="0">
            <a:spAutoFit/>
          </a:bodyPr>
          <a:lstStyle/>
          <a:p>
            <a:pPr marL="12700">
              <a:lnSpc>
                <a:spcPct val="100000"/>
              </a:lnSpc>
            </a:pPr>
            <a:r>
              <a:rPr sz="2000" spc="-5" dirty="0">
                <a:solidFill>
                  <a:srgbClr val="800020"/>
                </a:solidFill>
                <a:latin typeface="Calibri"/>
                <a:cs typeface="Calibri"/>
              </a:rPr>
              <a:t>S</a:t>
            </a:r>
            <a:r>
              <a:rPr sz="2000" spc="5" dirty="0">
                <a:solidFill>
                  <a:srgbClr val="800020"/>
                </a:solidFill>
                <a:latin typeface="Calibri"/>
                <a:cs typeface="Calibri"/>
              </a:rPr>
              <a:t>h</a:t>
            </a:r>
            <a:r>
              <a:rPr sz="2000" dirty="0">
                <a:solidFill>
                  <a:srgbClr val="800020"/>
                </a:solidFill>
                <a:latin typeface="Calibri"/>
                <a:cs typeface="Calibri"/>
              </a:rPr>
              <a:t>ipping</a:t>
            </a:r>
            <a:endParaRPr lang="en-US" sz="2000" dirty="0">
              <a:solidFill>
                <a:srgbClr val="800020"/>
              </a:solidFill>
              <a:latin typeface="Calibri"/>
              <a:cs typeface="Calibri"/>
            </a:endParaRPr>
          </a:p>
          <a:p>
            <a:pPr marL="355600" indent="-342900">
              <a:buFont typeface="Arial" panose="020B0604020202020204" pitchFamily="34" charset="0"/>
              <a:buChar char="•"/>
            </a:pPr>
            <a:r>
              <a:rPr lang="en-US" sz="1400" spc="-5" dirty="0">
                <a:latin typeface="Calibri"/>
                <a:cs typeface="Calibri"/>
              </a:rPr>
              <a:t>Merchant shipping has developed rapidly ranking Cyprus as the main maritime powers of the world </a:t>
            </a:r>
          </a:p>
          <a:p>
            <a:pPr marL="355600" indent="-342900">
              <a:buFont typeface="Arial" panose="020B0604020202020204" pitchFamily="34" charset="0"/>
              <a:buChar char="•"/>
            </a:pPr>
            <a:r>
              <a:rPr lang="en-US" sz="1400" spc="-5" dirty="0">
                <a:latin typeface="Calibri"/>
                <a:cs typeface="Calibri"/>
              </a:rPr>
              <a:t>the 11th largest fleet globally</a:t>
            </a:r>
          </a:p>
          <a:p>
            <a:pPr marL="355600" indent="-342900">
              <a:lnSpc>
                <a:spcPct val="100000"/>
              </a:lnSpc>
              <a:buFont typeface="Arial" panose="020B0604020202020204" pitchFamily="34" charset="0"/>
              <a:buChar char="•"/>
            </a:pPr>
            <a:r>
              <a:rPr lang="en-US" sz="1400" spc="-5" dirty="0">
                <a:latin typeface="Calibri"/>
                <a:cs typeface="Calibri"/>
              </a:rPr>
              <a:t>the 3rd largest fleet in Europe</a:t>
            </a:r>
            <a:endParaRPr sz="1400" spc="-5" dirty="0">
              <a:latin typeface="Calibri"/>
              <a:cs typeface="Calibri"/>
            </a:endParaRPr>
          </a:p>
        </p:txBody>
      </p:sp>
      <p:sp>
        <p:nvSpPr>
          <p:cNvPr id="24" name="object 24"/>
          <p:cNvSpPr txBox="1"/>
          <p:nvPr/>
        </p:nvSpPr>
        <p:spPr>
          <a:xfrm>
            <a:off x="454204" y="4608752"/>
            <a:ext cx="2611059" cy="738664"/>
          </a:xfrm>
          <a:prstGeom prst="rect">
            <a:avLst/>
          </a:prstGeom>
        </p:spPr>
        <p:txBody>
          <a:bodyPr vert="horz" wrap="square" lIns="0" tIns="0" rIns="0" bIns="0" rtlCol="0">
            <a:spAutoFit/>
          </a:bodyPr>
          <a:lstStyle/>
          <a:p>
            <a:pPr marL="12700">
              <a:lnSpc>
                <a:spcPct val="100000"/>
              </a:lnSpc>
            </a:pPr>
            <a:r>
              <a:rPr sz="2000" spc="-5" dirty="0">
                <a:solidFill>
                  <a:srgbClr val="800020"/>
                </a:solidFill>
                <a:latin typeface="Calibri"/>
                <a:cs typeface="Calibri"/>
              </a:rPr>
              <a:t>Higher</a:t>
            </a:r>
            <a:r>
              <a:rPr sz="2000" spc="-90" dirty="0">
                <a:solidFill>
                  <a:srgbClr val="800020"/>
                </a:solidFill>
                <a:latin typeface="Calibri"/>
                <a:cs typeface="Calibri"/>
              </a:rPr>
              <a:t> </a:t>
            </a:r>
            <a:r>
              <a:rPr sz="2000" spc="-5" dirty="0">
                <a:solidFill>
                  <a:srgbClr val="800020"/>
                </a:solidFill>
                <a:latin typeface="Calibri"/>
                <a:cs typeface="Calibri"/>
              </a:rPr>
              <a:t>Education</a:t>
            </a:r>
            <a:endParaRPr lang="en-US" sz="2000" spc="-5" dirty="0">
              <a:solidFill>
                <a:srgbClr val="800020"/>
              </a:solidFill>
              <a:latin typeface="Calibri"/>
              <a:cs typeface="Calibri"/>
            </a:endParaRPr>
          </a:p>
          <a:p>
            <a:pPr marL="355600" indent="-342900">
              <a:lnSpc>
                <a:spcPct val="100000"/>
              </a:lnSpc>
              <a:buFont typeface="Arial" panose="020B0604020202020204" pitchFamily="34" charset="0"/>
              <a:buChar char="•"/>
            </a:pPr>
            <a:r>
              <a:rPr lang="en-US" sz="1400" spc="-5" dirty="0">
                <a:latin typeface="Calibri"/>
                <a:cs typeface="Calibri"/>
              </a:rPr>
              <a:t>International schools and universities with the UK System</a:t>
            </a:r>
            <a:endParaRPr sz="1400" dirty="0">
              <a:latin typeface="Calibri"/>
              <a:cs typeface="Calibri"/>
            </a:endParaRPr>
          </a:p>
        </p:txBody>
      </p:sp>
      <p:sp>
        <p:nvSpPr>
          <p:cNvPr id="25" name="object 25"/>
          <p:cNvSpPr/>
          <p:nvPr/>
        </p:nvSpPr>
        <p:spPr>
          <a:xfrm>
            <a:off x="10013191" y="4772596"/>
            <a:ext cx="161925" cy="151130"/>
          </a:xfrm>
          <a:custGeom>
            <a:avLst/>
            <a:gdLst/>
            <a:ahLst/>
            <a:cxnLst/>
            <a:rect l="l" t="t" r="r" b="b"/>
            <a:pathLst>
              <a:path w="161925" h="151129">
                <a:moveTo>
                  <a:pt x="80772" y="0"/>
                </a:moveTo>
                <a:lnTo>
                  <a:pt x="49345" y="5929"/>
                </a:lnTo>
                <a:lnTo>
                  <a:pt x="23669" y="22098"/>
                </a:lnTo>
                <a:lnTo>
                  <a:pt x="6351" y="46077"/>
                </a:lnTo>
                <a:lnTo>
                  <a:pt x="0" y="75438"/>
                </a:lnTo>
                <a:lnTo>
                  <a:pt x="6351" y="104798"/>
                </a:lnTo>
                <a:lnTo>
                  <a:pt x="23669" y="128778"/>
                </a:lnTo>
                <a:lnTo>
                  <a:pt x="49345" y="144946"/>
                </a:lnTo>
                <a:lnTo>
                  <a:pt x="80772" y="150876"/>
                </a:lnTo>
                <a:lnTo>
                  <a:pt x="112198" y="144946"/>
                </a:lnTo>
                <a:lnTo>
                  <a:pt x="137874" y="128778"/>
                </a:lnTo>
                <a:lnTo>
                  <a:pt x="155192" y="104798"/>
                </a:lnTo>
                <a:lnTo>
                  <a:pt x="161544" y="75438"/>
                </a:lnTo>
                <a:lnTo>
                  <a:pt x="155192" y="46077"/>
                </a:lnTo>
                <a:lnTo>
                  <a:pt x="137874" y="22098"/>
                </a:lnTo>
                <a:lnTo>
                  <a:pt x="112198" y="5929"/>
                </a:lnTo>
                <a:lnTo>
                  <a:pt x="80772" y="0"/>
                </a:lnTo>
                <a:close/>
              </a:path>
            </a:pathLst>
          </a:custGeom>
          <a:solidFill>
            <a:srgbClr val="767070"/>
          </a:solidFill>
        </p:spPr>
        <p:txBody>
          <a:bodyPr wrap="square" lIns="0" tIns="0" rIns="0" bIns="0" rtlCol="0"/>
          <a:lstStyle/>
          <a:p>
            <a:endParaRPr/>
          </a:p>
        </p:txBody>
      </p:sp>
      <p:sp>
        <p:nvSpPr>
          <p:cNvPr id="26" name="object 26"/>
          <p:cNvSpPr/>
          <p:nvPr/>
        </p:nvSpPr>
        <p:spPr>
          <a:xfrm>
            <a:off x="8512812" y="4380166"/>
            <a:ext cx="1582420" cy="393065"/>
          </a:xfrm>
          <a:custGeom>
            <a:avLst/>
            <a:gdLst/>
            <a:ahLst/>
            <a:cxnLst/>
            <a:rect l="l" t="t" r="r" b="b"/>
            <a:pathLst>
              <a:path w="1582420" h="393064">
                <a:moveTo>
                  <a:pt x="0" y="0"/>
                </a:moveTo>
                <a:lnTo>
                  <a:pt x="1581911" y="0"/>
                </a:lnTo>
                <a:lnTo>
                  <a:pt x="1581911" y="393064"/>
                </a:lnTo>
              </a:path>
            </a:pathLst>
          </a:custGeom>
          <a:ln w="28956">
            <a:solidFill>
              <a:srgbClr val="D0CECE"/>
            </a:solidFill>
          </a:ln>
        </p:spPr>
        <p:txBody>
          <a:bodyPr wrap="square" lIns="0" tIns="0" rIns="0" bIns="0" rtlCol="0"/>
          <a:lstStyle/>
          <a:p>
            <a:endParaRPr/>
          </a:p>
        </p:txBody>
      </p:sp>
      <p:sp>
        <p:nvSpPr>
          <p:cNvPr id="27" name="object 27"/>
          <p:cNvSpPr/>
          <p:nvPr/>
        </p:nvSpPr>
        <p:spPr>
          <a:xfrm>
            <a:off x="8429245" y="6266687"/>
            <a:ext cx="157480" cy="134620"/>
          </a:xfrm>
          <a:custGeom>
            <a:avLst/>
            <a:gdLst/>
            <a:ahLst/>
            <a:cxnLst/>
            <a:rect l="l" t="t" r="r" b="b"/>
            <a:pathLst>
              <a:path w="157479" h="134620">
                <a:moveTo>
                  <a:pt x="78485" y="0"/>
                </a:moveTo>
                <a:lnTo>
                  <a:pt x="47952" y="5269"/>
                </a:lnTo>
                <a:lnTo>
                  <a:pt x="23002" y="19640"/>
                </a:lnTo>
                <a:lnTo>
                  <a:pt x="6173" y="40955"/>
                </a:lnTo>
                <a:lnTo>
                  <a:pt x="0" y="67056"/>
                </a:lnTo>
                <a:lnTo>
                  <a:pt x="6173" y="93156"/>
                </a:lnTo>
                <a:lnTo>
                  <a:pt x="23002" y="114471"/>
                </a:lnTo>
                <a:lnTo>
                  <a:pt x="47952" y="128842"/>
                </a:lnTo>
                <a:lnTo>
                  <a:pt x="78485" y="134112"/>
                </a:lnTo>
                <a:lnTo>
                  <a:pt x="109019" y="128842"/>
                </a:lnTo>
                <a:lnTo>
                  <a:pt x="133969" y="114471"/>
                </a:lnTo>
                <a:lnTo>
                  <a:pt x="150798" y="93156"/>
                </a:lnTo>
                <a:lnTo>
                  <a:pt x="156972" y="67056"/>
                </a:lnTo>
                <a:lnTo>
                  <a:pt x="150798" y="40955"/>
                </a:lnTo>
                <a:lnTo>
                  <a:pt x="133969" y="19640"/>
                </a:lnTo>
                <a:lnTo>
                  <a:pt x="109019" y="5269"/>
                </a:lnTo>
                <a:lnTo>
                  <a:pt x="78485" y="0"/>
                </a:lnTo>
                <a:close/>
              </a:path>
            </a:pathLst>
          </a:custGeom>
          <a:solidFill>
            <a:srgbClr val="767070"/>
          </a:solidFill>
        </p:spPr>
        <p:txBody>
          <a:bodyPr wrap="square" lIns="0" tIns="0" rIns="0" bIns="0" rtlCol="0"/>
          <a:lstStyle/>
          <a:p>
            <a:endParaRPr/>
          </a:p>
        </p:txBody>
      </p:sp>
      <p:sp>
        <p:nvSpPr>
          <p:cNvPr id="28" name="object 28"/>
          <p:cNvSpPr/>
          <p:nvPr/>
        </p:nvSpPr>
        <p:spPr>
          <a:xfrm>
            <a:off x="7018783" y="6006845"/>
            <a:ext cx="1411605" cy="328930"/>
          </a:xfrm>
          <a:custGeom>
            <a:avLst/>
            <a:gdLst/>
            <a:ahLst/>
            <a:cxnLst/>
            <a:rect l="l" t="t" r="r" b="b"/>
            <a:pathLst>
              <a:path w="1411604" h="328929">
                <a:moveTo>
                  <a:pt x="0" y="0"/>
                </a:moveTo>
                <a:lnTo>
                  <a:pt x="705611" y="0"/>
                </a:lnTo>
                <a:lnTo>
                  <a:pt x="705611" y="328904"/>
                </a:lnTo>
                <a:lnTo>
                  <a:pt x="1411223" y="328904"/>
                </a:lnTo>
              </a:path>
            </a:pathLst>
          </a:custGeom>
          <a:ln w="28955">
            <a:solidFill>
              <a:srgbClr val="D0CECE"/>
            </a:solidFill>
          </a:ln>
        </p:spPr>
        <p:txBody>
          <a:bodyPr wrap="square" lIns="0" tIns="0" rIns="0" bIns="0" rtlCol="0"/>
          <a:lstStyle/>
          <a:p>
            <a:endParaRPr/>
          </a:p>
        </p:txBody>
      </p:sp>
      <p:sp>
        <p:nvSpPr>
          <p:cNvPr id="29" name="object 29"/>
          <p:cNvSpPr/>
          <p:nvPr/>
        </p:nvSpPr>
        <p:spPr>
          <a:xfrm>
            <a:off x="3332989" y="1528572"/>
            <a:ext cx="170815" cy="146685"/>
          </a:xfrm>
          <a:custGeom>
            <a:avLst/>
            <a:gdLst/>
            <a:ahLst/>
            <a:cxnLst/>
            <a:rect l="l" t="t" r="r" b="b"/>
            <a:pathLst>
              <a:path w="170814" h="146684">
                <a:moveTo>
                  <a:pt x="85343" y="0"/>
                </a:moveTo>
                <a:lnTo>
                  <a:pt x="52131" y="5750"/>
                </a:lnTo>
                <a:lnTo>
                  <a:pt x="25003" y="21431"/>
                </a:lnTo>
                <a:lnTo>
                  <a:pt x="6709" y="44684"/>
                </a:lnTo>
                <a:lnTo>
                  <a:pt x="0" y="73151"/>
                </a:lnTo>
                <a:lnTo>
                  <a:pt x="6709" y="101619"/>
                </a:lnTo>
                <a:lnTo>
                  <a:pt x="25003" y="124872"/>
                </a:lnTo>
                <a:lnTo>
                  <a:pt x="52131" y="140553"/>
                </a:lnTo>
                <a:lnTo>
                  <a:pt x="85343" y="146303"/>
                </a:lnTo>
                <a:lnTo>
                  <a:pt x="118556" y="140553"/>
                </a:lnTo>
                <a:lnTo>
                  <a:pt x="145684" y="124872"/>
                </a:lnTo>
                <a:lnTo>
                  <a:pt x="163978" y="101619"/>
                </a:lnTo>
                <a:lnTo>
                  <a:pt x="170687" y="73151"/>
                </a:lnTo>
                <a:lnTo>
                  <a:pt x="163978" y="44684"/>
                </a:lnTo>
                <a:lnTo>
                  <a:pt x="145684" y="21431"/>
                </a:lnTo>
                <a:lnTo>
                  <a:pt x="118556" y="5750"/>
                </a:lnTo>
                <a:lnTo>
                  <a:pt x="85343" y="0"/>
                </a:lnTo>
                <a:close/>
              </a:path>
            </a:pathLst>
          </a:custGeom>
          <a:solidFill>
            <a:srgbClr val="767070"/>
          </a:solidFill>
        </p:spPr>
        <p:txBody>
          <a:bodyPr wrap="square" lIns="0" tIns="0" rIns="0" bIns="0" rtlCol="0"/>
          <a:lstStyle/>
          <a:p>
            <a:endParaRPr/>
          </a:p>
        </p:txBody>
      </p:sp>
      <p:sp>
        <p:nvSpPr>
          <p:cNvPr id="30" name="object 30"/>
          <p:cNvSpPr/>
          <p:nvPr/>
        </p:nvSpPr>
        <p:spPr>
          <a:xfrm>
            <a:off x="3504439" y="1602486"/>
            <a:ext cx="1709420" cy="417195"/>
          </a:xfrm>
          <a:custGeom>
            <a:avLst/>
            <a:gdLst/>
            <a:ahLst/>
            <a:cxnLst/>
            <a:rect l="l" t="t" r="r" b="b"/>
            <a:pathLst>
              <a:path w="1709420" h="417194">
                <a:moveTo>
                  <a:pt x="1709420" y="417195"/>
                </a:moveTo>
                <a:lnTo>
                  <a:pt x="854709" y="417195"/>
                </a:lnTo>
                <a:lnTo>
                  <a:pt x="854709" y="0"/>
                </a:lnTo>
                <a:lnTo>
                  <a:pt x="0" y="0"/>
                </a:lnTo>
              </a:path>
            </a:pathLst>
          </a:custGeom>
          <a:ln w="28956">
            <a:solidFill>
              <a:srgbClr val="D0CECE"/>
            </a:solidFill>
          </a:ln>
        </p:spPr>
        <p:txBody>
          <a:bodyPr wrap="square" lIns="0" tIns="0" rIns="0" bIns="0" rtlCol="0"/>
          <a:lstStyle/>
          <a:p>
            <a:endParaRPr/>
          </a:p>
        </p:txBody>
      </p:sp>
      <p:sp>
        <p:nvSpPr>
          <p:cNvPr id="33" name="object 33"/>
          <p:cNvSpPr/>
          <p:nvPr/>
        </p:nvSpPr>
        <p:spPr>
          <a:xfrm>
            <a:off x="3951733" y="6313931"/>
            <a:ext cx="154305" cy="152400"/>
          </a:xfrm>
          <a:custGeom>
            <a:avLst/>
            <a:gdLst/>
            <a:ahLst/>
            <a:cxnLst/>
            <a:rect l="l" t="t" r="r" b="b"/>
            <a:pathLst>
              <a:path w="154304" h="152400">
                <a:moveTo>
                  <a:pt x="76962" y="0"/>
                </a:moveTo>
                <a:lnTo>
                  <a:pt x="46988" y="5987"/>
                </a:lnTo>
                <a:lnTo>
                  <a:pt x="22526" y="22317"/>
                </a:lnTo>
                <a:lnTo>
                  <a:pt x="6042" y="46537"/>
                </a:lnTo>
                <a:lnTo>
                  <a:pt x="0" y="76199"/>
                </a:lnTo>
                <a:lnTo>
                  <a:pt x="6042" y="105862"/>
                </a:lnTo>
                <a:lnTo>
                  <a:pt x="22526" y="130082"/>
                </a:lnTo>
                <a:lnTo>
                  <a:pt x="46988" y="146412"/>
                </a:lnTo>
                <a:lnTo>
                  <a:pt x="76962" y="152399"/>
                </a:lnTo>
                <a:lnTo>
                  <a:pt x="106935" y="146412"/>
                </a:lnTo>
                <a:lnTo>
                  <a:pt x="131397" y="130082"/>
                </a:lnTo>
                <a:lnTo>
                  <a:pt x="147881" y="105862"/>
                </a:lnTo>
                <a:lnTo>
                  <a:pt x="153924" y="76199"/>
                </a:lnTo>
                <a:lnTo>
                  <a:pt x="147881" y="46537"/>
                </a:lnTo>
                <a:lnTo>
                  <a:pt x="131397" y="22317"/>
                </a:lnTo>
                <a:lnTo>
                  <a:pt x="106935" y="5987"/>
                </a:lnTo>
                <a:lnTo>
                  <a:pt x="76962" y="0"/>
                </a:lnTo>
                <a:close/>
              </a:path>
            </a:pathLst>
          </a:custGeom>
          <a:solidFill>
            <a:srgbClr val="767070"/>
          </a:solidFill>
        </p:spPr>
        <p:txBody>
          <a:bodyPr wrap="square" lIns="0" tIns="0" rIns="0" bIns="0" rtlCol="0"/>
          <a:lstStyle/>
          <a:p>
            <a:endParaRPr/>
          </a:p>
        </p:txBody>
      </p:sp>
      <p:sp>
        <p:nvSpPr>
          <p:cNvPr id="34" name="object 34"/>
          <p:cNvSpPr/>
          <p:nvPr/>
        </p:nvSpPr>
        <p:spPr>
          <a:xfrm>
            <a:off x="4106418" y="5930645"/>
            <a:ext cx="1254760" cy="459740"/>
          </a:xfrm>
          <a:custGeom>
            <a:avLst/>
            <a:gdLst/>
            <a:ahLst/>
            <a:cxnLst/>
            <a:rect l="l" t="t" r="r" b="b"/>
            <a:pathLst>
              <a:path w="1254760" h="459739">
                <a:moveTo>
                  <a:pt x="1254252" y="0"/>
                </a:moveTo>
                <a:lnTo>
                  <a:pt x="627126" y="0"/>
                </a:lnTo>
                <a:lnTo>
                  <a:pt x="627126" y="459295"/>
                </a:lnTo>
                <a:lnTo>
                  <a:pt x="0" y="459295"/>
                </a:lnTo>
              </a:path>
            </a:pathLst>
          </a:custGeom>
          <a:ln w="28955">
            <a:solidFill>
              <a:srgbClr val="D0CECE"/>
            </a:solidFill>
          </a:ln>
        </p:spPr>
        <p:txBody>
          <a:bodyPr wrap="square" lIns="0" tIns="0" rIns="0" bIns="0" rtlCol="0"/>
          <a:lstStyle/>
          <a:p>
            <a:endParaRPr/>
          </a:p>
        </p:txBody>
      </p:sp>
      <p:sp>
        <p:nvSpPr>
          <p:cNvPr id="35" name="object 35"/>
          <p:cNvSpPr/>
          <p:nvPr/>
        </p:nvSpPr>
        <p:spPr>
          <a:xfrm>
            <a:off x="2753461" y="4972557"/>
            <a:ext cx="147955" cy="155575"/>
          </a:xfrm>
          <a:custGeom>
            <a:avLst/>
            <a:gdLst/>
            <a:ahLst/>
            <a:cxnLst/>
            <a:rect l="l" t="t" r="r" b="b"/>
            <a:pathLst>
              <a:path w="147955" h="155575">
                <a:moveTo>
                  <a:pt x="73914" y="0"/>
                </a:moveTo>
                <a:lnTo>
                  <a:pt x="45166" y="6107"/>
                </a:lnTo>
                <a:lnTo>
                  <a:pt x="21669" y="22764"/>
                </a:lnTo>
                <a:lnTo>
                  <a:pt x="5816" y="47470"/>
                </a:lnTo>
                <a:lnTo>
                  <a:pt x="0" y="77724"/>
                </a:lnTo>
                <a:lnTo>
                  <a:pt x="5816" y="107977"/>
                </a:lnTo>
                <a:lnTo>
                  <a:pt x="21669" y="132683"/>
                </a:lnTo>
                <a:lnTo>
                  <a:pt x="45166" y="149340"/>
                </a:lnTo>
                <a:lnTo>
                  <a:pt x="73914" y="155447"/>
                </a:lnTo>
                <a:lnTo>
                  <a:pt x="102661" y="149340"/>
                </a:lnTo>
                <a:lnTo>
                  <a:pt x="126158" y="132683"/>
                </a:lnTo>
                <a:lnTo>
                  <a:pt x="142011" y="107977"/>
                </a:lnTo>
                <a:lnTo>
                  <a:pt x="147828" y="77724"/>
                </a:lnTo>
                <a:lnTo>
                  <a:pt x="142011" y="47470"/>
                </a:lnTo>
                <a:lnTo>
                  <a:pt x="126158" y="22764"/>
                </a:lnTo>
                <a:lnTo>
                  <a:pt x="102661" y="6107"/>
                </a:lnTo>
                <a:lnTo>
                  <a:pt x="73914" y="0"/>
                </a:lnTo>
                <a:close/>
              </a:path>
            </a:pathLst>
          </a:custGeom>
          <a:solidFill>
            <a:srgbClr val="767070"/>
          </a:solidFill>
        </p:spPr>
        <p:txBody>
          <a:bodyPr wrap="square" lIns="0" tIns="0" rIns="0" bIns="0" rtlCol="0"/>
          <a:lstStyle/>
          <a:p>
            <a:endParaRPr/>
          </a:p>
        </p:txBody>
      </p:sp>
      <p:sp>
        <p:nvSpPr>
          <p:cNvPr id="36" name="object 36"/>
          <p:cNvSpPr/>
          <p:nvPr/>
        </p:nvSpPr>
        <p:spPr>
          <a:xfrm>
            <a:off x="2828899" y="4570983"/>
            <a:ext cx="1449705" cy="403225"/>
          </a:xfrm>
          <a:custGeom>
            <a:avLst/>
            <a:gdLst/>
            <a:ahLst/>
            <a:cxnLst/>
            <a:rect l="l" t="t" r="r" b="b"/>
            <a:pathLst>
              <a:path w="1449704" h="403225">
                <a:moveTo>
                  <a:pt x="1449451" y="0"/>
                </a:moveTo>
                <a:lnTo>
                  <a:pt x="0" y="0"/>
                </a:lnTo>
                <a:lnTo>
                  <a:pt x="0" y="402717"/>
                </a:lnTo>
              </a:path>
            </a:pathLst>
          </a:custGeom>
          <a:ln w="28956">
            <a:solidFill>
              <a:srgbClr val="D0CECE"/>
            </a:solidFill>
          </a:ln>
        </p:spPr>
        <p:txBody>
          <a:bodyPr wrap="square" lIns="0" tIns="0" rIns="0" bIns="0" rtlCol="0"/>
          <a:lstStyle/>
          <a:p>
            <a:endParaRPr/>
          </a:p>
        </p:txBody>
      </p:sp>
      <p:sp>
        <p:nvSpPr>
          <p:cNvPr id="37" name="object 37"/>
          <p:cNvSpPr/>
          <p:nvPr/>
        </p:nvSpPr>
        <p:spPr>
          <a:xfrm>
            <a:off x="9011413" y="1580387"/>
            <a:ext cx="139065" cy="125095"/>
          </a:xfrm>
          <a:custGeom>
            <a:avLst/>
            <a:gdLst/>
            <a:ahLst/>
            <a:cxnLst/>
            <a:rect l="l" t="t" r="r" b="b"/>
            <a:pathLst>
              <a:path w="139065" h="125094">
                <a:moveTo>
                  <a:pt x="69341" y="0"/>
                </a:moveTo>
                <a:lnTo>
                  <a:pt x="42326" y="4905"/>
                </a:lnTo>
                <a:lnTo>
                  <a:pt x="20288" y="18288"/>
                </a:lnTo>
                <a:lnTo>
                  <a:pt x="5441" y="38147"/>
                </a:lnTo>
                <a:lnTo>
                  <a:pt x="0" y="62484"/>
                </a:lnTo>
                <a:lnTo>
                  <a:pt x="5441" y="86820"/>
                </a:lnTo>
                <a:lnTo>
                  <a:pt x="20288" y="106680"/>
                </a:lnTo>
                <a:lnTo>
                  <a:pt x="42326" y="120062"/>
                </a:lnTo>
                <a:lnTo>
                  <a:pt x="69341" y="124968"/>
                </a:lnTo>
                <a:lnTo>
                  <a:pt x="96357" y="120062"/>
                </a:lnTo>
                <a:lnTo>
                  <a:pt x="118395" y="106680"/>
                </a:lnTo>
                <a:lnTo>
                  <a:pt x="133242" y="86820"/>
                </a:lnTo>
                <a:lnTo>
                  <a:pt x="138683" y="62484"/>
                </a:lnTo>
                <a:lnTo>
                  <a:pt x="133242" y="38147"/>
                </a:lnTo>
                <a:lnTo>
                  <a:pt x="118395" y="18287"/>
                </a:lnTo>
                <a:lnTo>
                  <a:pt x="96357" y="4905"/>
                </a:lnTo>
                <a:lnTo>
                  <a:pt x="69341" y="0"/>
                </a:lnTo>
                <a:close/>
              </a:path>
            </a:pathLst>
          </a:custGeom>
          <a:solidFill>
            <a:srgbClr val="767070"/>
          </a:solidFill>
        </p:spPr>
        <p:txBody>
          <a:bodyPr wrap="square" lIns="0" tIns="0" rIns="0" bIns="0" rtlCol="0"/>
          <a:lstStyle/>
          <a:p>
            <a:endParaRPr/>
          </a:p>
        </p:txBody>
      </p:sp>
      <p:sp>
        <p:nvSpPr>
          <p:cNvPr id="38" name="object 38"/>
          <p:cNvSpPr/>
          <p:nvPr/>
        </p:nvSpPr>
        <p:spPr>
          <a:xfrm>
            <a:off x="7433311" y="1643634"/>
            <a:ext cx="1579245" cy="356235"/>
          </a:xfrm>
          <a:custGeom>
            <a:avLst/>
            <a:gdLst/>
            <a:ahLst/>
            <a:cxnLst/>
            <a:rect l="l" t="t" r="r" b="b"/>
            <a:pathLst>
              <a:path w="1579245" h="356235">
                <a:moveTo>
                  <a:pt x="0" y="355980"/>
                </a:moveTo>
                <a:lnTo>
                  <a:pt x="789558" y="355980"/>
                </a:lnTo>
                <a:lnTo>
                  <a:pt x="789558" y="0"/>
                </a:lnTo>
                <a:lnTo>
                  <a:pt x="1579117" y="0"/>
                </a:lnTo>
              </a:path>
            </a:pathLst>
          </a:custGeom>
          <a:ln w="28956">
            <a:solidFill>
              <a:srgbClr val="D0CECE"/>
            </a:solidFill>
          </a:ln>
        </p:spPr>
        <p:txBody>
          <a:bodyPr wrap="square" lIns="0" tIns="0" rIns="0" bIns="0" rtlCol="0"/>
          <a:lstStyle/>
          <a:p>
            <a:endParaRPr/>
          </a:p>
        </p:txBody>
      </p:sp>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
        <p:nvSpPr>
          <p:cNvPr id="41" name="object 29"/>
          <p:cNvSpPr/>
          <p:nvPr/>
        </p:nvSpPr>
        <p:spPr>
          <a:xfrm>
            <a:off x="2298662" y="2745984"/>
            <a:ext cx="170815" cy="146685"/>
          </a:xfrm>
          <a:custGeom>
            <a:avLst/>
            <a:gdLst/>
            <a:ahLst/>
            <a:cxnLst/>
            <a:rect l="l" t="t" r="r" b="b"/>
            <a:pathLst>
              <a:path w="170814" h="146684">
                <a:moveTo>
                  <a:pt x="85343" y="0"/>
                </a:moveTo>
                <a:lnTo>
                  <a:pt x="52131" y="5750"/>
                </a:lnTo>
                <a:lnTo>
                  <a:pt x="25003" y="21431"/>
                </a:lnTo>
                <a:lnTo>
                  <a:pt x="6709" y="44684"/>
                </a:lnTo>
                <a:lnTo>
                  <a:pt x="0" y="73151"/>
                </a:lnTo>
                <a:lnTo>
                  <a:pt x="6709" y="101619"/>
                </a:lnTo>
                <a:lnTo>
                  <a:pt x="25003" y="124872"/>
                </a:lnTo>
                <a:lnTo>
                  <a:pt x="52131" y="140553"/>
                </a:lnTo>
                <a:lnTo>
                  <a:pt x="85343" y="146303"/>
                </a:lnTo>
                <a:lnTo>
                  <a:pt x="118556" y="140553"/>
                </a:lnTo>
                <a:lnTo>
                  <a:pt x="145684" y="124872"/>
                </a:lnTo>
                <a:lnTo>
                  <a:pt x="163978" y="101619"/>
                </a:lnTo>
                <a:lnTo>
                  <a:pt x="170687" y="73151"/>
                </a:lnTo>
                <a:lnTo>
                  <a:pt x="163978" y="44684"/>
                </a:lnTo>
                <a:lnTo>
                  <a:pt x="145684" y="21431"/>
                </a:lnTo>
                <a:lnTo>
                  <a:pt x="118556" y="5750"/>
                </a:lnTo>
                <a:lnTo>
                  <a:pt x="85343" y="0"/>
                </a:lnTo>
                <a:close/>
              </a:path>
            </a:pathLst>
          </a:custGeom>
          <a:solidFill>
            <a:srgbClr val="767070"/>
          </a:solidFill>
        </p:spPr>
        <p:txBody>
          <a:bodyPr wrap="square" lIns="0" tIns="0" rIns="0" bIns="0" rtlCol="0"/>
          <a:lstStyle/>
          <a:p>
            <a:endParaRPr/>
          </a:p>
        </p:txBody>
      </p:sp>
      <p:sp>
        <p:nvSpPr>
          <p:cNvPr id="42" name="object 30"/>
          <p:cNvSpPr/>
          <p:nvPr/>
        </p:nvSpPr>
        <p:spPr>
          <a:xfrm>
            <a:off x="2470112" y="2819898"/>
            <a:ext cx="1709420" cy="417195"/>
          </a:xfrm>
          <a:custGeom>
            <a:avLst/>
            <a:gdLst/>
            <a:ahLst/>
            <a:cxnLst/>
            <a:rect l="l" t="t" r="r" b="b"/>
            <a:pathLst>
              <a:path w="1709420" h="417194">
                <a:moveTo>
                  <a:pt x="1709420" y="417195"/>
                </a:moveTo>
                <a:lnTo>
                  <a:pt x="854709" y="417195"/>
                </a:lnTo>
                <a:lnTo>
                  <a:pt x="854709" y="0"/>
                </a:lnTo>
                <a:lnTo>
                  <a:pt x="0" y="0"/>
                </a:lnTo>
              </a:path>
            </a:pathLst>
          </a:custGeom>
          <a:ln w="28956">
            <a:solidFill>
              <a:srgbClr val="D0CECE"/>
            </a:solidFill>
          </a:ln>
        </p:spPr>
        <p:txBody>
          <a:bodyPr wrap="square" lIns="0" tIns="0" rIns="0" bIns="0" rtlCol="0"/>
          <a:lstStyle/>
          <a:p>
            <a:endParaRPr/>
          </a:p>
        </p:txBody>
      </p:sp>
      <p:sp>
        <p:nvSpPr>
          <p:cNvPr id="43" name="object 24">
            <a:extLst>
              <a:ext uri="{FF2B5EF4-FFF2-40B4-BE49-F238E27FC236}">
                <a16:creationId xmlns:a16="http://schemas.microsoft.com/office/drawing/2014/main" id="{AFFA8601-4CDD-4B42-8F62-708C66EF44F2}"/>
              </a:ext>
            </a:extLst>
          </p:cNvPr>
          <p:cNvSpPr txBox="1"/>
          <p:nvPr/>
        </p:nvSpPr>
        <p:spPr>
          <a:xfrm>
            <a:off x="800516" y="1697965"/>
            <a:ext cx="2737832" cy="1077218"/>
          </a:xfrm>
          <a:prstGeom prst="rect">
            <a:avLst/>
          </a:prstGeom>
        </p:spPr>
        <p:txBody>
          <a:bodyPr vert="horz" wrap="square" lIns="0" tIns="0" rIns="0" bIns="0" rtlCol="0">
            <a:spAutoFit/>
          </a:bodyPr>
          <a:lstStyle/>
          <a:p>
            <a:pPr marL="355600" indent="-342900">
              <a:lnSpc>
                <a:spcPct val="100000"/>
              </a:lnSpc>
              <a:buFont typeface="Arial" panose="020B0604020202020204" pitchFamily="34" charset="0"/>
              <a:buChar char="•"/>
            </a:pPr>
            <a:r>
              <a:rPr lang="en-US" sz="1400" spc="-5" dirty="0">
                <a:latin typeface="Calibri"/>
                <a:cs typeface="Calibri"/>
              </a:rPr>
              <a:t>A good stock of properties for purchase and rent is available:</a:t>
            </a:r>
          </a:p>
          <a:p>
            <a:pPr marL="355600" indent="-342900">
              <a:lnSpc>
                <a:spcPct val="100000"/>
              </a:lnSpc>
              <a:buFont typeface="Arial" panose="020B0604020202020204" pitchFamily="34" charset="0"/>
              <a:buChar char="•"/>
            </a:pPr>
            <a:r>
              <a:rPr lang="en-GB" sz="1400" dirty="0">
                <a:latin typeface="Calibri"/>
                <a:cs typeface="Calibri"/>
              </a:rPr>
              <a:t>Townhouses, Apartments, Villas, Seaside bungalows, office spaces etc</a:t>
            </a:r>
            <a:endParaRPr sz="14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20"/>
                </a:solidFill>
              </a:rPr>
              <a:t>Real Estate Statistics</a:t>
            </a:r>
          </a:p>
        </p:txBody>
      </p:sp>
      <p:sp>
        <p:nvSpPr>
          <p:cNvPr id="6" name="Slide Number Placeholder 5"/>
          <p:cNvSpPr>
            <a:spLocks noGrp="1"/>
          </p:cNvSpPr>
          <p:nvPr>
            <p:ph type="sldNum" sz="quarter" idx="12"/>
          </p:nvPr>
        </p:nvSpPr>
        <p:spPr/>
        <p:txBody>
          <a:bodyPr/>
          <a:lstStyle/>
          <a:p>
            <a:fld id="{B6F15528-21DE-4FAA-801E-634DDDAF4B2B}" type="slidenum">
              <a:rPr lang="en-US" smtClean="0"/>
              <a:t>13</a:t>
            </a:fld>
            <a:endParaRPr lang="en-US"/>
          </a:p>
        </p:txBody>
      </p:sp>
      <p:sp>
        <p:nvSpPr>
          <p:cNvPr id="4" name="TextBox 3"/>
          <p:cNvSpPr txBox="1"/>
          <p:nvPr/>
        </p:nvSpPr>
        <p:spPr>
          <a:xfrm>
            <a:off x="860778" y="1594927"/>
            <a:ext cx="5181600" cy="5021888"/>
          </a:xfrm>
          <a:prstGeom prst="rect">
            <a:avLst/>
          </a:prstGeom>
          <a:noFill/>
        </p:spPr>
        <p:txBody>
          <a:bodyPr wrap="square" rtlCol="0">
            <a:spAutoFit/>
          </a:bodyPr>
          <a:lstStyle/>
          <a:p>
            <a:pPr marL="469900" indent="-342900">
              <a:spcBef>
                <a:spcPts val="90"/>
              </a:spcBef>
              <a:buFont typeface="Wingdings" panose="05000000000000000000" pitchFamily="2" charset="2"/>
              <a:buChar char="v"/>
            </a:pPr>
            <a:r>
              <a:rPr lang="en-US" sz="2400" b="1" spc="-5" dirty="0">
                <a:solidFill>
                  <a:srgbClr val="800020"/>
                </a:solidFill>
                <a:latin typeface="Calibri"/>
                <a:cs typeface="Calibri"/>
              </a:rPr>
              <a:t>70% </a:t>
            </a:r>
            <a:r>
              <a:rPr lang="en-US" spc="-5" dirty="0">
                <a:latin typeface="Calibri"/>
                <a:cs typeface="Calibri"/>
              </a:rPr>
              <a:t>of transactions are by NON-EU residents</a:t>
            </a:r>
          </a:p>
          <a:p>
            <a:pPr marL="127000">
              <a:spcBef>
                <a:spcPts val="90"/>
              </a:spcBef>
            </a:pPr>
            <a:endParaRPr lang="en-US" spc="-5" dirty="0">
              <a:solidFill>
                <a:srgbClr val="162F56"/>
              </a:solidFill>
              <a:latin typeface="Calibri"/>
              <a:cs typeface="Calibri"/>
            </a:endParaRPr>
          </a:p>
          <a:p>
            <a:pPr marL="469900" indent="-342900">
              <a:spcBef>
                <a:spcPts val="90"/>
              </a:spcBef>
              <a:buFont typeface="Wingdings" panose="05000000000000000000" pitchFamily="2" charset="2"/>
              <a:buChar char="v"/>
            </a:pPr>
            <a:r>
              <a:rPr lang="en-US" sz="2400" b="1" spc="-5" dirty="0">
                <a:solidFill>
                  <a:srgbClr val="800020"/>
                </a:solidFill>
                <a:cs typeface="Calibri"/>
              </a:rPr>
              <a:t>5% </a:t>
            </a:r>
            <a:r>
              <a:rPr lang="en-US" spc="-5" dirty="0">
                <a:cs typeface="Calibri"/>
              </a:rPr>
              <a:t>YoY growth on Residential Index</a:t>
            </a:r>
          </a:p>
          <a:p>
            <a:pPr marL="127000">
              <a:spcBef>
                <a:spcPts val="90"/>
              </a:spcBef>
            </a:pPr>
            <a:endParaRPr lang="en-US" spc="-5" dirty="0">
              <a:solidFill>
                <a:srgbClr val="162F56"/>
              </a:solidFill>
              <a:latin typeface="Calibri"/>
              <a:cs typeface="Calibri"/>
            </a:endParaRPr>
          </a:p>
          <a:p>
            <a:pPr marL="469900" indent="-342900">
              <a:spcBef>
                <a:spcPts val="90"/>
              </a:spcBef>
              <a:buFont typeface="Wingdings" panose="05000000000000000000" pitchFamily="2" charset="2"/>
              <a:buChar char="v"/>
            </a:pPr>
            <a:r>
              <a:rPr lang="en-US" sz="2400" b="1" spc="-5" dirty="0">
                <a:solidFill>
                  <a:srgbClr val="800020"/>
                </a:solidFill>
                <a:cs typeface="Calibri"/>
              </a:rPr>
              <a:t>20% </a:t>
            </a:r>
            <a:r>
              <a:rPr lang="en-US" spc="-5" dirty="0">
                <a:cs typeface="Calibri"/>
              </a:rPr>
              <a:t>increase in the sale contracts for high-end residential properties of over </a:t>
            </a:r>
            <a:r>
              <a:rPr lang="el-GR" spc="-5" dirty="0">
                <a:cs typeface="Calibri"/>
              </a:rPr>
              <a:t>€</a:t>
            </a:r>
            <a:r>
              <a:rPr lang="en-US" spc="-5" dirty="0">
                <a:cs typeface="Calibri"/>
              </a:rPr>
              <a:t>2m</a:t>
            </a:r>
          </a:p>
          <a:p>
            <a:pPr marL="127000">
              <a:spcBef>
                <a:spcPts val="90"/>
              </a:spcBef>
            </a:pPr>
            <a:endParaRPr lang="en-US" spc="-5" dirty="0">
              <a:solidFill>
                <a:srgbClr val="162F56"/>
              </a:solidFill>
              <a:latin typeface="Calibri"/>
              <a:cs typeface="Calibri"/>
            </a:endParaRPr>
          </a:p>
          <a:p>
            <a:pPr marL="469900" indent="-342900">
              <a:spcBef>
                <a:spcPts val="90"/>
              </a:spcBef>
              <a:buFont typeface="Wingdings" panose="05000000000000000000" pitchFamily="2" charset="2"/>
              <a:buChar char="v"/>
            </a:pPr>
            <a:r>
              <a:rPr lang="el-GR" sz="2400" b="1" spc="-5" dirty="0">
                <a:solidFill>
                  <a:srgbClr val="800020"/>
                </a:solidFill>
                <a:cs typeface="Calibri"/>
              </a:rPr>
              <a:t>8</a:t>
            </a:r>
            <a:r>
              <a:rPr lang="en-US" sz="2400" b="1" spc="-5" dirty="0">
                <a:solidFill>
                  <a:srgbClr val="800020"/>
                </a:solidFill>
                <a:cs typeface="Calibri"/>
              </a:rPr>
              <a:t>% </a:t>
            </a:r>
            <a:r>
              <a:rPr lang="en-US" spc="-5" dirty="0">
                <a:cs typeface="Calibri"/>
              </a:rPr>
              <a:t>increase in the sale contracts for high-end residential properties of over </a:t>
            </a:r>
            <a:r>
              <a:rPr lang="el-GR" spc="-5" dirty="0">
                <a:cs typeface="Calibri"/>
              </a:rPr>
              <a:t>€</a:t>
            </a:r>
            <a:r>
              <a:rPr lang="en-US" spc="-5" dirty="0">
                <a:cs typeface="Calibri"/>
              </a:rPr>
              <a:t>2m</a:t>
            </a:r>
          </a:p>
          <a:p>
            <a:pPr marL="127000">
              <a:spcBef>
                <a:spcPts val="90"/>
              </a:spcBef>
            </a:pPr>
            <a:endParaRPr lang="en-US" sz="2400" spc="-5" dirty="0">
              <a:solidFill>
                <a:srgbClr val="162F56"/>
              </a:solidFill>
              <a:cs typeface="Calibri"/>
            </a:endParaRPr>
          </a:p>
          <a:p>
            <a:pPr marL="469900" indent="-342900">
              <a:spcBef>
                <a:spcPts val="90"/>
              </a:spcBef>
              <a:buFont typeface="Wingdings" panose="05000000000000000000" pitchFamily="2" charset="2"/>
              <a:buChar char="v"/>
            </a:pPr>
            <a:r>
              <a:rPr lang="en-US" sz="2400" b="1" spc="-5" dirty="0">
                <a:solidFill>
                  <a:srgbClr val="800020"/>
                </a:solidFill>
                <a:cs typeface="Calibri"/>
              </a:rPr>
              <a:t>72% </a:t>
            </a:r>
            <a:r>
              <a:rPr lang="en-US" spc="-5" dirty="0">
                <a:cs typeface="Calibri"/>
              </a:rPr>
              <a:t>annual growth in sales contracts in the Cyprus East Coast transactions are by NON-EU residents</a:t>
            </a:r>
          </a:p>
          <a:p>
            <a:pPr marL="469900" indent="-342900">
              <a:spcBef>
                <a:spcPts val="90"/>
              </a:spcBef>
              <a:buFont typeface="Wingdings" panose="05000000000000000000" pitchFamily="2" charset="2"/>
              <a:buChar char="v"/>
            </a:pPr>
            <a:r>
              <a:rPr lang="en-GB" sz="2400" b="1" spc="-5" dirty="0">
                <a:solidFill>
                  <a:srgbClr val="800020"/>
                </a:solidFill>
                <a:cs typeface="Calibri"/>
              </a:rPr>
              <a:t>14</a:t>
            </a:r>
            <a:r>
              <a:rPr lang="en-US" sz="2400" b="1" spc="-5" dirty="0">
                <a:solidFill>
                  <a:srgbClr val="800020"/>
                </a:solidFill>
                <a:cs typeface="Calibri"/>
              </a:rPr>
              <a:t>% </a:t>
            </a:r>
            <a:r>
              <a:rPr lang="en-GB" spc="-5" dirty="0">
                <a:cs typeface="Calibri"/>
              </a:rPr>
              <a:t>tourism growth from 2017 to 2018</a:t>
            </a:r>
            <a:endParaRPr lang="en-US" spc="-5" dirty="0">
              <a:cs typeface="Calibri"/>
            </a:endParaRPr>
          </a:p>
          <a:p>
            <a:pPr>
              <a:spcBef>
                <a:spcPts val="90"/>
              </a:spcBef>
            </a:pPr>
            <a:endParaRPr lang="en-US" spc="-5" dirty="0">
              <a:solidFill>
                <a:srgbClr val="162F56"/>
              </a:solidFill>
              <a:latin typeface="Calibri"/>
              <a:cs typeface="Calibri"/>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740" y="1594927"/>
            <a:ext cx="3274221" cy="21838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4202160"/>
            <a:ext cx="3532995" cy="2356508"/>
          </a:xfrm>
          <a:prstGeom prst="rect">
            <a:avLst/>
          </a:prstGeom>
        </p:spPr>
      </p:pic>
    </p:spTree>
    <p:extLst>
      <p:ext uri="{BB962C8B-B14F-4D97-AF65-F5344CB8AC3E}">
        <p14:creationId xmlns:p14="http://schemas.microsoft.com/office/powerpoint/2010/main" val="396755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85850" y="1279544"/>
            <a:ext cx="10020300" cy="5259368"/>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1371600" y="457200"/>
            <a:ext cx="3886200" cy="677108"/>
          </a:xfrm>
          <a:prstGeom prst="rect">
            <a:avLst/>
          </a:prstGeom>
        </p:spPr>
        <p:txBody>
          <a:bodyPr vert="horz" wrap="square" lIns="0" tIns="0" rIns="0" bIns="0" rtlCol="0">
            <a:spAutoFit/>
          </a:bodyPr>
          <a:lstStyle/>
          <a:p>
            <a:pPr marL="12700">
              <a:lnSpc>
                <a:spcPct val="100000"/>
              </a:lnSpc>
            </a:pPr>
            <a:r>
              <a:rPr b="1" spc="-15" dirty="0">
                <a:solidFill>
                  <a:srgbClr val="800020"/>
                </a:solidFill>
              </a:rPr>
              <a:t>Property</a:t>
            </a:r>
            <a:r>
              <a:rPr b="1" spc="-55" dirty="0">
                <a:solidFill>
                  <a:srgbClr val="800020"/>
                </a:solidFill>
              </a:rPr>
              <a:t> </a:t>
            </a:r>
            <a:r>
              <a:rPr b="1" spc="-25" dirty="0">
                <a:solidFill>
                  <a:srgbClr val="800020"/>
                </a:solidFill>
              </a:rPr>
              <a:t>Market</a:t>
            </a:r>
          </a:p>
        </p:txBody>
      </p:sp>
      <p:sp>
        <p:nvSpPr>
          <p:cNvPr id="5" name="Slide Number Placeholder 4"/>
          <p:cNvSpPr>
            <a:spLocks noGrp="1"/>
          </p:cNvSpPr>
          <p:nvPr>
            <p:ph type="sldNum" sz="quarter" idx="12"/>
          </p:nvPr>
        </p:nvSpPr>
        <p:spPr/>
        <p:txBody>
          <a:bodyPr/>
          <a:lstStyle/>
          <a:p>
            <a:fld id="{B6F15528-21DE-4FAA-801E-634DDDAF4B2B}" type="slidenum">
              <a:rPr lang="en-US" smtClean="0"/>
              <a:t>14</a:t>
            </a:fld>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13364" y="0"/>
            <a:ext cx="1278635" cy="107746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872234" y="8852"/>
            <a:ext cx="5916295" cy="1354217"/>
          </a:xfrm>
          <a:prstGeom prst="rect">
            <a:avLst/>
          </a:prstGeom>
        </p:spPr>
        <p:txBody>
          <a:bodyPr vert="horz" wrap="square" lIns="0" tIns="0" rIns="0" bIns="0" rtlCol="0">
            <a:spAutoFit/>
          </a:bodyPr>
          <a:lstStyle/>
          <a:p>
            <a:pPr marL="12700">
              <a:lnSpc>
                <a:spcPct val="100000"/>
              </a:lnSpc>
            </a:pPr>
            <a:r>
              <a:rPr b="1" spc="-5" dirty="0">
                <a:solidFill>
                  <a:srgbClr val="800020"/>
                </a:solidFill>
              </a:rPr>
              <a:t>Shipping success </a:t>
            </a:r>
            <a:r>
              <a:rPr b="1" spc="-15" dirty="0">
                <a:solidFill>
                  <a:srgbClr val="800020"/>
                </a:solidFill>
              </a:rPr>
              <a:t>stories </a:t>
            </a:r>
            <a:r>
              <a:rPr b="1" spc="-5" dirty="0">
                <a:solidFill>
                  <a:srgbClr val="800020"/>
                </a:solidFill>
              </a:rPr>
              <a:t>in</a:t>
            </a:r>
            <a:r>
              <a:rPr b="1" spc="-105" dirty="0">
                <a:solidFill>
                  <a:srgbClr val="800020"/>
                </a:solidFill>
              </a:rPr>
              <a:t> </a:t>
            </a:r>
            <a:r>
              <a:rPr b="1" spc="-5" dirty="0">
                <a:solidFill>
                  <a:srgbClr val="800020"/>
                </a:solidFill>
              </a:rPr>
              <a:t>Cyprus</a:t>
            </a:r>
          </a:p>
        </p:txBody>
      </p:sp>
      <p:sp>
        <p:nvSpPr>
          <p:cNvPr id="21" name="Slide Number Placeholder 20"/>
          <p:cNvSpPr>
            <a:spLocks noGrp="1"/>
          </p:cNvSpPr>
          <p:nvPr>
            <p:ph type="sldNum" sz="quarter" idx="12"/>
          </p:nvPr>
        </p:nvSpPr>
        <p:spPr/>
        <p:txBody>
          <a:bodyPr/>
          <a:lstStyle/>
          <a:p>
            <a:fld id="{B6F15528-21DE-4FAA-801E-634DDDAF4B2B}" type="slidenum">
              <a:rPr lang="en-US" smtClean="0"/>
              <a:t>15</a:t>
            </a:fld>
            <a:endParaRPr lang="en-US"/>
          </a:p>
        </p:txBody>
      </p:sp>
      <p:sp>
        <p:nvSpPr>
          <p:cNvPr id="4" name="object 4"/>
          <p:cNvSpPr/>
          <p:nvPr/>
        </p:nvSpPr>
        <p:spPr>
          <a:xfrm>
            <a:off x="1185672" y="1420367"/>
            <a:ext cx="1786127" cy="10988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015740" y="1341119"/>
            <a:ext cx="1170432" cy="117043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30111" y="1336547"/>
            <a:ext cx="3331464" cy="94030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38200" y="3055620"/>
            <a:ext cx="2068068" cy="838199"/>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562343" y="2717292"/>
            <a:ext cx="1435607" cy="106375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9782556" y="1549908"/>
            <a:ext cx="1618488" cy="1616964"/>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806195" y="4056888"/>
            <a:ext cx="1857756" cy="170230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10038588" y="5423915"/>
            <a:ext cx="1658111" cy="1232916"/>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9646919" y="3249167"/>
            <a:ext cx="2286000" cy="1904999"/>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3674364" y="2958083"/>
            <a:ext cx="1955291" cy="941832"/>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838200" y="6068567"/>
            <a:ext cx="3651504" cy="524256"/>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5437632" y="5743955"/>
            <a:ext cx="2205227" cy="693420"/>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8029956" y="3875532"/>
            <a:ext cx="1531620" cy="909827"/>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8249411" y="5186171"/>
            <a:ext cx="1408176" cy="1406652"/>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3529584" y="4617720"/>
            <a:ext cx="1271015" cy="899159"/>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5317235" y="4395215"/>
            <a:ext cx="2104643" cy="880872"/>
          </a:xfrm>
          <a:prstGeom prst="rect">
            <a:avLst/>
          </a:prstGeom>
          <a:blipFill>
            <a:blip r:embed="rId18" cstate="print"/>
            <a:stretch>
              <a:fillRect/>
            </a:stretch>
          </a:blipFill>
        </p:spPr>
        <p:txBody>
          <a:bodyPr wrap="square" lIns="0" tIns="0" rIns="0" bIns="0" rtlCol="0"/>
          <a:lstStyle/>
          <a:p>
            <a:endParaRPr/>
          </a:p>
        </p:txBody>
      </p:sp>
      <p:pic>
        <p:nvPicPr>
          <p:cNvPr id="20" name="Picture 19"/>
          <p:cNvPicPr>
            <a:picLocks noChangeAspect="1"/>
          </p:cNvPicPr>
          <p:nvPr/>
        </p:nvPicPr>
        <p:blipFill rotWithShape="1">
          <a:blip r:embed="rId19"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80276" y="1210055"/>
            <a:ext cx="1828800" cy="573405"/>
          </a:xfrm>
          <a:custGeom>
            <a:avLst/>
            <a:gdLst/>
            <a:ahLst/>
            <a:cxnLst/>
            <a:rect l="l" t="t" r="r" b="b"/>
            <a:pathLst>
              <a:path w="1828800" h="573405">
                <a:moveTo>
                  <a:pt x="1828800" y="0"/>
                </a:moveTo>
                <a:lnTo>
                  <a:pt x="402590" y="0"/>
                </a:lnTo>
                <a:lnTo>
                  <a:pt x="330215" y="2033"/>
                </a:lnTo>
                <a:lnTo>
                  <a:pt x="262100" y="7895"/>
                </a:lnTo>
                <a:lnTo>
                  <a:pt x="199380" y="17229"/>
                </a:lnTo>
                <a:lnTo>
                  <a:pt x="143192" y="29677"/>
                </a:lnTo>
                <a:lnTo>
                  <a:pt x="94673" y="44881"/>
                </a:lnTo>
                <a:lnTo>
                  <a:pt x="54958" y="62484"/>
                </a:lnTo>
                <a:lnTo>
                  <a:pt x="6485" y="103456"/>
                </a:lnTo>
                <a:lnTo>
                  <a:pt x="0" y="126111"/>
                </a:lnTo>
                <a:lnTo>
                  <a:pt x="0" y="573024"/>
                </a:lnTo>
                <a:lnTo>
                  <a:pt x="1828800" y="573024"/>
                </a:lnTo>
                <a:lnTo>
                  <a:pt x="1828800" y="0"/>
                </a:lnTo>
                <a:close/>
              </a:path>
            </a:pathLst>
          </a:custGeom>
          <a:solidFill>
            <a:srgbClr val="EDE2D5"/>
          </a:solidFill>
        </p:spPr>
        <p:txBody>
          <a:bodyPr wrap="square" lIns="0" tIns="0" rIns="0" bIns="0" rtlCol="0"/>
          <a:lstStyle/>
          <a:p>
            <a:endParaRPr/>
          </a:p>
        </p:txBody>
      </p:sp>
      <p:sp>
        <p:nvSpPr>
          <p:cNvPr id="3" name="object 3"/>
          <p:cNvSpPr/>
          <p:nvPr/>
        </p:nvSpPr>
        <p:spPr>
          <a:xfrm>
            <a:off x="9959340" y="2958083"/>
            <a:ext cx="1828800" cy="573405"/>
          </a:xfrm>
          <a:custGeom>
            <a:avLst/>
            <a:gdLst/>
            <a:ahLst/>
            <a:cxnLst/>
            <a:rect l="l" t="t" r="r" b="b"/>
            <a:pathLst>
              <a:path w="1828800" h="573404">
                <a:moveTo>
                  <a:pt x="1828800" y="0"/>
                </a:moveTo>
                <a:lnTo>
                  <a:pt x="0" y="0"/>
                </a:lnTo>
                <a:lnTo>
                  <a:pt x="0" y="573024"/>
                </a:lnTo>
                <a:lnTo>
                  <a:pt x="1426209" y="573024"/>
                </a:lnTo>
                <a:lnTo>
                  <a:pt x="1498584" y="570990"/>
                </a:lnTo>
                <a:lnTo>
                  <a:pt x="1566699" y="565128"/>
                </a:lnTo>
                <a:lnTo>
                  <a:pt x="1629419" y="555794"/>
                </a:lnTo>
                <a:lnTo>
                  <a:pt x="1685607" y="543346"/>
                </a:lnTo>
                <a:lnTo>
                  <a:pt x="1734126" y="528142"/>
                </a:lnTo>
                <a:lnTo>
                  <a:pt x="1773841" y="510539"/>
                </a:lnTo>
                <a:lnTo>
                  <a:pt x="1822314" y="469567"/>
                </a:lnTo>
                <a:lnTo>
                  <a:pt x="1828800" y="446913"/>
                </a:lnTo>
                <a:lnTo>
                  <a:pt x="1828800" y="0"/>
                </a:lnTo>
                <a:close/>
              </a:path>
            </a:pathLst>
          </a:custGeom>
          <a:solidFill>
            <a:srgbClr val="EDE2D5"/>
          </a:solidFill>
        </p:spPr>
        <p:txBody>
          <a:bodyPr wrap="square" lIns="0" tIns="0" rIns="0" bIns="0" rtlCol="0"/>
          <a:lstStyle/>
          <a:p>
            <a:endParaRPr/>
          </a:p>
        </p:txBody>
      </p:sp>
      <p:sp>
        <p:nvSpPr>
          <p:cNvPr id="4" name="object 4"/>
          <p:cNvSpPr/>
          <p:nvPr/>
        </p:nvSpPr>
        <p:spPr>
          <a:xfrm>
            <a:off x="6902195" y="1263396"/>
            <a:ext cx="4844796" cy="22646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947154" y="1308353"/>
            <a:ext cx="4704715" cy="2124710"/>
          </a:xfrm>
          <a:custGeom>
            <a:avLst/>
            <a:gdLst/>
            <a:ahLst/>
            <a:cxnLst/>
            <a:rect l="l" t="t" r="r" b="b"/>
            <a:pathLst>
              <a:path w="4704715" h="2124710">
                <a:moveTo>
                  <a:pt x="4509389" y="0"/>
                </a:moveTo>
                <a:lnTo>
                  <a:pt x="195199" y="0"/>
                </a:lnTo>
                <a:lnTo>
                  <a:pt x="150436" y="5154"/>
                </a:lnTo>
                <a:lnTo>
                  <a:pt x="109347" y="19837"/>
                </a:lnTo>
                <a:lnTo>
                  <a:pt x="73104" y="42877"/>
                </a:lnTo>
                <a:lnTo>
                  <a:pt x="42877" y="73104"/>
                </a:lnTo>
                <a:lnTo>
                  <a:pt x="19837" y="109347"/>
                </a:lnTo>
                <a:lnTo>
                  <a:pt x="5154" y="150436"/>
                </a:lnTo>
                <a:lnTo>
                  <a:pt x="0" y="195199"/>
                </a:lnTo>
                <a:lnTo>
                  <a:pt x="0" y="1929257"/>
                </a:lnTo>
                <a:lnTo>
                  <a:pt x="5154" y="1974019"/>
                </a:lnTo>
                <a:lnTo>
                  <a:pt x="19837" y="2015108"/>
                </a:lnTo>
                <a:lnTo>
                  <a:pt x="42877" y="2051351"/>
                </a:lnTo>
                <a:lnTo>
                  <a:pt x="73104" y="2081578"/>
                </a:lnTo>
                <a:lnTo>
                  <a:pt x="109347" y="2104618"/>
                </a:lnTo>
                <a:lnTo>
                  <a:pt x="150436" y="2119301"/>
                </a:lnTo>
                <a:lnTo>
                  <a:pt x="195199" y="2124456"/>
                </a:lnTo>
                <a:lnTo>
                  <a:pt x="4509389" y="2124456"/>
                </a:lnTo>
                <a:lnTo>
                  <a:pt x="4554151" y="2119301"/>
                </a:lnTo>
                <a:lnTo>
                  <a:pt x="4595240" y="2104618"/>
                </a:lnTo>
                <a:lnTo>
                  <a:pt x="4631483" y="2081578"/>
                </a:lnTo>
                <a:lnTo>
                  <a:pt x="4661710" y="2051351"/>
                </a:lnTo>
                <a:lnTo>
                  <a:pt x="4684750" y="2015108"/>
                </a:lnTo>
                <a:lnTo>
                  <a:pt x="4699433" y="1974019"/>
                </a:lnTo>
                <a:lnTo>
                  <a:pt x="4704588" y="1929257"/>
                </a:lnTo>
                <a:lnTo>
                  <a:pt x="4704588" y="195199"/>
                </a:lnTo>
                <a:lnTo>
                  <a:pt x="4699433" y="150436"/>
                </a:lnTo>
                <a:lnTo>
                  <a:pt x="4684750" y="109347"/>
                </a:lnTo>
                <a:lnTo>
                  <a:pt x="4661710" y="73104"/>
                </a:lnTo>
                <a:lnTo>
                  <a:pt x="4631483" y="42877"/>
                </a:lnTo>
                <a:lnTo>
                  <a:pt x="4595240" y="19837"/>
                </a:lnTo>
                <a:lnTo>
                  <a:pt x="4554151" y="5154"/>
                </a:lnTo>
                <a:lnTo>
                  <a:pt x="4509389" y="0"/>
                </a:lnTo>
                <a:close/>
              </a:path>
            </a:pathLst>
          </a:custGeom>
          <a:solidFill>
            <a:srgbClr val="FFFFFF"/>
          </a:solidFill>
          <a:ln>
            <a:solidFill>
              <a:srgbClr val="800020"/>
            </a:solidFill>
          </a:ln>
        </p:spPr>
        <p:txBody>
          <a:bodyPr wrap="square" lIns="0" tIns="0" rIns="0" bIns="0" rtlCol="0"/>
          <a:lstStyle/>
          <a:p>
            <a:endParaRPr/>
          </a:p>
        </p:txBody>
      </p:sp>
      <p:sp>
        <p:nvSpPr>
          <p:cNvPr id="6" name="object 6"/>
          <p:cNvSpPr/>
          <p:nvPr/>
        </p:nvSpPr>
        <p:spPr>
          <a:xfrm>
            <a:off x="6947154" y="1322773"/>
            <a:ext cx="4700349" cy="2110290"/>
          </a:xfrm>
          <a:custGeom>
            <a:avLst/>
            <a:gdLst/>
            <a:ahLst/>
            <a:cxnLst/>
            <a:rect l="l" t="t" r="r" b="b"/>
            <a:pathLst>
              <a:path w="4704715" h="2124710">
                <a:moveTo>
                  <a:pt x="0" y="195199"/>
                </a:moveTo>
                <a:lnTo>
                  <a:pt x="5154" y="150436"/>
                </a:lnTo>
                <a:lnTo>
                  <a:pt x="19837" y="109347"/>
                </a:lnTo>
                <a:lnTo>
                  <a:pt x="42877" y="73104"/>
                </a:lnTo>
                <a:lnTo>
                  <a:pt x="73104" y="42877"/>
                </a:lnTo>
                <a:lnTo>
                  <a:pt x="109347" y="19837"/>
                </a:lnTo>
                <a:lnTo>
                  <a:pt x="150436" y="5154"/>
                </a:lnTo>
                <a:lnTo>
                  <a:pt x="195199" y="0"/>
                </a:lnTo>
                <a:lnTo>
                  <a:pt x="4509389" y="0"/>
                </a:lnTo>
                <a:lnTo>
                  <a:pt x="4554151" y="5154"/>
                </a:lnTo>
                <a:lnTo>
                  <a:pt x="4595240" y="19837"/>
                </a:lnTo>
                <a:lnTo>
                  <a:pt x="4631483" y="42877"/>
                </a:lnTo>
                <a:lnTo>
                  <a:pt x="4661710" y="73104"/>
                </a:lnTo>
                <a:lnTo>
                  <a:pt x="4684750" y="109347"/>
                </a:lnTo>
                <a:lnTo>
                  <a:pt x="4699433" y="150436"/>
                </a:lnTo>
                <a:lnTo>
                  <a:pt x="4704588" y="195199"/>
                </a:lnTo>
                <a:lnTo>
                  <a:pt x="4704588" y="1929257"/>
                </a:lnTo>
                <a:lnTo>
                  <a:pt x="4699433" y="1974019"/>
                </a:lnTo>
                <a:lnTo>
                  <a:pt x="4684750" y="2015108"/>
                </a:lnTo>
                <a:lnTo>
                  <a:pt x="4661710" y="2051351"/>
                </a:lnTo>
                <a:lnTo>
                  <a:pt x="4631483" y="2081578"/>
                </a:lnTo>
                <a:lnTo>
                  <a:pt x="4595240" y="2104618"/>
                </a:lnTo>
                <a:lnTo>
                  <a:pt x="4554151" y="2119301"/>
                </a:lnTo>
                <a:lnTo>
                  <a:pt x="4509389" y="2124456"/>
                </a:lnTo>
                <a:lnTo>
                  <a:pt x="195199" y="2124456"/>
                </a:lnTo>
                <a:lnTo>
                  <a:pt x="150436" y="2119301"/>
                </a:lnTo>
                <a:lnTo>
                  <a:pt x="109347" y="2104618"/>
                </a:lnTo>
                <a:lnTo>
                  <a:pt x="73104" y="2081578"/>
                </a:lnTo>
                <a:lnTo>
                  <a:pt x="42877" y="2051351"/>
                </a:lnTo>
                <a:lnTo>
                  <a:pt x="19837" y="2015108"/>
                </a:lnTo>
                <a:lnTo>
                  <a:pt x="5154" y="1974019"/>
                </a:lnTo>
                <a:lnTo>
                  <a:pt x="0" y="1929257"/>
                </a:lnTo>
                <a:lnTo>
                  <a:pt x="0" y="195199"/>
                </a:lnTo>
                <a:close/>
              </a:path>
            </a:pathLst>
          </a:custGeom>
          <a:ln w="38100">
            <a:solidFill>
              <a:srgbClr val="820023"/>
            </a:solidFill>
          </a:ln>
        </p:spPr>
        <p:txBody>
          <a:bodyPr wrap="square" lIns="0" tIns="0" rIns="0" bIns="0" rtlCol="0"/>
          <a:lstStyle/>
          <a:p>
            <a:endParaRPr/>
          </a:p>
        </p:txBody>
      </p:sp>
      <p:sp>
        <p:nvSpPr>
          <p:cNvPr id="7" name="object 7"/>
          <p:cNvSpPr/>
          <p:nvPr/>
        </p:nvSpPr>
        <p:spPr>
          <a:xfrm>
            <a:off x="6780276" y="1210055"/>
            <a:ext cx="1828800" cy="573405"/>
          </a:xfrm>
          <a:custGeom>
            <a:avLst/>
            <a:gdLst/>
            <a:ahLst/>
            <a:cxnLst/>
            <a:rect l="l" t="t" r="r" b="b"/>
            <a:pathLst>
              <a:path w="1828800" h="573405">
                <a:moveTo>
                  <a:pt x="1828800" y="0"/>
                </a:moveTo>
                <a:lnTo>
                  <a:pt x="402590" y="0"/>
                </a:lnTo>
                <a:lnTo>
                  <a:pt x="330215" y="2033"/>
                </a:lnTo>
                <a:lnTo>
                  <a:pt x="262100" y="7895"/>
                </a:lnTo>
                <a:lnTo>
                  <a:pt x="199380" y="17229"/>
                </a:lnTo>
                <a:lnTo>
                  <a:pt x="143192" y="29677"/>
                </a:lnTo>
                <a:lnTo>
                  <a:pt x="94673" y="44881"/>
                </a:lnTo>
                <a:lnTo>
                  <a:pt x="54958" y="62484"/>
                </a:lnTo>
                <a:lnTo>
                  <a:pt x="6485" y="103456"/>
                </a:lnTo>
                <a:lnTo>
                  <a:pt x="0" y="126111"/>
                </a:lnTo>
                <a:lnTo>
                  <a:pt x="0" y="573024"/>
                </a:lnTo>
                <a:lnTo>
                  <a:pt x="1828800" y="0"/>
                </a:lnTo>
                <a:close/>
              </a:path>
            </a:pathLst>
          </a:custGeom>
          <a:solidFill>
            <a:srgbClr val="C09463"/>
          </a:solidFill>
        </p:spPr>
        <p:txBody>
          <a:bodyPr wrap="square" lIns="0" tIns="0" rIns="0" bIns="0" rtlCol="0"/>
          <a:lstStyle/>
          <a:p>
            <a:endParaRPr/>
          </a:p>
        </p:txBody>
      </p:sp>
      <p:sp>
        <p:nvSpPr>
          <p:cNvPr id="8" name="object 8"/>
          <p:cNvSpPr/>
          <p:nvPr/>
        </p:nvSpPr>
        <p:spPr>
          <a:xfrm>
            <a:off x="9959340" y="2958083"/>
            <a:ext cx="1828800" cy="573405"/>
          </a:xfrm>
          <a:custGeom>
            <a:avLst/>
            <a:gdLst/>
            <a:ahLst/>
            <a:cxnLst/>
            <a:rect l="l" t="t" r="r" b="b"/>
            <a:pathLst>
              <a:path w="1828800" h="573404">
                <a:moveTo>
                  <a:pt x="1828800" y="0"/>
                </a:moveTo>
                <a:lnTo>
                  <a:pt x="0" y="573024"/>
                </a:lnTo>
                <a:lnTo>
                  <a:pt x="1426209" y="573024"/>
                </a:lnTo>
                <a:lnTo>
                  <a:pt x="1498584" y="570990"/>
                </a:lnTo>
                <a:lnTo>
                  <a:pt x="1566699" y="565128"/>
                </a:lnTo>
                <a:lnTo>
                  <a:pt x="1629419" y="555794"/>
                </a:lnTo>
                <a:lnTo>
                  <a:pt x="1685607" y="543346"/>
                </a:lnTo>
                <a:lnTo>
                  <a:pt x="1734126" y="528142"/>
                </a:lnTo>
                <a:lnTo>
                  <a:pt x="1773841" y="510539"/>
                </a:lnTo>
                <a:lnTo>
                  <a:pt x="1822314" y="469567"/>
                </a:lnTo>
                <a:lnTo>
                  <a:pt x="1828800" y="446913"/>
                </a:lnTo>
                <a:lnTo>
                  <a:pt x="1828800" y="0"/>
                </a:lnTo>
                <a:close/>
              </a:path>
            </a:pathLst>
          </a:custGeom>
          <a:solidFill>
            <a:srgbClr val="C09463"/>
          </a:solidFill>
        </p:spPr>
        <p:txBody>
          <a:bodyPr wrap="square" lIns="0" tIns="0" rIns="0" bIns="0" rtlCol="0"/>
          <a:lstStyle/>
          <a:p>
            <a:endParaRPr/>
          </a:p>
        </p:txBody>
      </p:sp>
      <p:sp>
        <p:nvSpPr>
          <p:cNvPr id="9" name="object 9"/>
          <p:cNvSpPr txBox="1"/>
          <p:nvPr/>
        </p:nvSpPr>
        <p:spPr>
          <a:xfrm>
            <a:off x="7153782" y="1328420"/>
            <a:ext cx="3839210" cy="1842770"/>
          </a:xfrm>
          <a:prstGeom prst="rect">
            <a:avLst/>
          </a:prstGeom>
        </p:spPr>
        <p:txBody>
          <a:bodyPr vert="horz" wrap="square" lIns="0" tIns="0" rIns="0" bIns="0" rtlCol="0">
            <a:spAutoFit/>
          </a:bodyPr>
          <a:lstStyle/>
          <a:p>
            <a:pPr marL="768350">
              <a:lnSpc>
                <a:spcPct val="100000"/>
              </a:lnSpc>
            </a:pPr>
            <a:r>
              <a:rPr sz="2200" b="1" spc="-5" dirty="0">
                <a:solidFill>
                  <a:srgbClr val="800020"/>
                </a:solidFill>
                <a:latin typeface="Calibri"/>
                <a:cs typeface="Calibri"/>
              </a:rPr>
              <a:t>Income </a:t>
            </a:r>
            <a:r>
              <a:rPr sz="2200" b="1" spc="-25" dirty="0">
                <a:solidFill>
                  <a:srgbClr val="800020"/>
                </a:solidFill>
                <a:latin typeface="Calibri"/>
                <a:cs typeface="Calibri"/>
              </a:rPr>
              <a:t>tax </a:t>
            </a:r>
            <a:r>
              <a:rPr sz="2200" b="1" spc="-10" dirty="0">
                <a:solidFill>
                  <a:srgbClr val="800020"/>
                </a:solidFill>
                <a:latin typeface="Calibri"/>
                <a:cs typeface="Calibri"/>
              </a:rPr>
              <a:t>New</a:t>
            </a:r>
            <a:r>
              <a:rPr sz="2200" b="1" spc="40" dirty="0">
                <a:solidFill>
                  <a:srgbClr val="800020"/>
                </a:solidFill>
                <a:latin typeface="Calibri"/>
                <a:cs typeface="Calibri"/>
              </a:rPr>
              <a:t> </a:t>
            </a:r>
            <a:r>
              <a:rPr sz="2200" b="1" spc="-15" dirty="0">
                <a:solidFill>
                  <a:srgbClr val="800020"/>
                </a:solidFill>
                <a:latin typeface="Calibri"/>
                <a:cs typeface="Calibri"/>
              </a:rPr>
              <a:t>Residents</a:t>
            </a:r>
            <a:endParaRPr sz="2200" dirty="0">
              <a:solidFill>
                <a:srgbClr val="800020"/>
              </a:solidFill>
              <a:latin typeface="Calibri"/>
              <a:cs typeface="Calibri"/>
            </a:endParaRPr>
          </a:p>
          <a:p>
            <a:pPr marL="355600" indent="-342900">
              <a:lnSpc>
                <a:spcPct val="100000"/>
              </a:lnSpc>
              <a:spcBef>
                <a:spcPts val="880"/>
              </a:spcBef>
              <a:buFont typeface="Wingdings" panose="05000000000000000000" pitchFamily="2" charset="2"/>
              <a:buChar char="v"/>
              <a:tabLst>
                <a:tab pos="240665" algn="l"/>
              </a:tabLst>
            </a:pPr>
            <a:r>
              <a:rPr sz="2000" dirty="0">
                <a:latin typeface="Calibri"/>
                <a:cs typeface="Calibri"/>
              </a:rPr>
              <a:t>Income &gt;</a:t>
            </a:r>
            <a:r>
              <a:rPr sz="2000" spc="-120" dirty="0">
                <a:latin typeface="Calibri"/>
                <a:cs typeface="Calibri"/>
              </a:rPr>
              <a:t> </a:t>
            </a:r>
            <a:r>
              <a:rPr sz="2000" dirty="0">
                <a:latin typeface="Calibri"/>
                <a:cs typeface="Calibri"/>
              </a:rPr>
              <a:t>€100K/year</a:t>
            </a:r>
          </a:p>
          <a:p>
            <a:pPr marL="355600">
              <a:lnSpc>
                <a:spcPct val="100000"/>
              </a:lnSpc>
              <a:spcBef>
                <a:spcPts val="150"/>
              </a:spcBef>
            </a:pPr>
            <a:r>
              <a:rPr sz="2000" spc="40" dirty="0">
                <a:latin typeface="Courier New"/>
                <a:cs typeface="Courier New"/>
              </a:rPr>
              <a:t>o</a:t>
            </a:r>
            <a:r>
              <a:rPr sz="2000" spc="40" dirty="0">
                <a:latin typeface="Calibri"/>
                <a:cs typeface="Calibri"/>
              </a:rPr>
              <a:t>50% </a:t>
            </a:r>
            <a:r>
              <a:rPr sz="2000" spc="-15" dirty="0">
                <a:latin typeface="Calibri"/>
                <a:cs typeface="Calibri"/>
              </a:rPr>
              <a:t>for </a:t>
            </a:r>
            <a:r>
              <a:rPr sz="2000" dirty="0">
                <a:latin typeface="Calibri"/>
                <a:cs typeface="Calibri"/>
              </a:rPr>
              <a:t>the </a:t>
            </a:r>
            <a:r>
              <a:rPr sz="2000" spc="-15" dirty="0">
                <a:latin typeface="Calibri"/>
                <a:cs typeface="Calibri"/>
              </a:rPr>
              <a:t>first </a:t>
            </a:r>
            <a:r>
              <a:rPr sz="2000" dirty="0">
                <a:latin typeface="Calibri"/>
                <a:cs typeface="Calibri"/>
              </a:rPr>
              <a:t>10</a:t>
            </a:r>
            <a:r>
              <a:rPr sz="2000" spc="-100" dirty="0">
                <a:latin typeface="Calibri"/>
                <a:cs typeface="Calibri"/>
              </a:rPr>
              <a:t> </a:t>
            </a:r>
            <a:r>
              <a:rPr sz="2000" spc="-15" dirty="0">
                <a:latin typeface="Calibri"/>
                <a:cs typeface="Calibri"/>
              </a:rPr>
              <a:t>years</a:t>
            </a:r>
            <a:endParaRPr sz="2000" dirty="0">
              <a:latin typeface="Calibri"/>
              <a:cs typeface="Calibri"/>
            </a:endParaRPr>
          </a:p>
          <a:p>
            <a:pPr marL="355600" indent="-342900">
              <a:lnSpc>
                <a:spcPct val="100000"/>
              </a:lnSpc>
              <a:spcBef>
                <a:spcPts val="765"/>
              </a:spcBef>
              <a:buFont typeface="Wingdings" panose="05000000000000000000" pitchFamily="2" charset="2"/>
              <a:buChar char="v"/>
              <a:tabLst>
                <a:tab pos="240665" algn="l"/>
              </a:tabLst>
            </a:pPr>
            <a:r>
              <a:rPr sz="2000" dirty="0">
                <a:latin typeface="Calibri"/>
                <a:cs typeface="Calibri"/>
              </a:rPr>
              <a:t>Income &lt;</a:t>
            </a:r>
            <a:r>
              <a:rPr sz="2000" spc="-120" dirty="0">
                <a:latin typeface="Calibri"/>
                <a:cs typeface="Calibri"/>
              </a:rPr>
              <a:t> </a:t>
            </a:r>
            <a:r>
              <a:rPr sz="2000" dirty="0">
                <a:latin typeface="Calibri"/>
                <a:cs typeface="Calibri"/>
              </a:rPr>
              <a:t>€100K/year</a:t>
            </a:r>
          </a:p>
          <a:p>
            <a:pPr marL="355600">
              <a:lnSpc>
                <a:spcPct val="100000"/>
              </a:lnSpc>
              <a:spcBef>
                <a:spcPts val="150"/>
              </a:spcBef>
            </a:pPr>
            <a:r>
              <a:rPr sz="2000" spc="40" dirty="0">
                <a:latin typeface="Courier New"/>
                <a:cs typeface="Courier New"/>
              </a:rPr>
              <a:t>o</a:t>
            </a:r>
            <a:r>
              <a:rPr sz="2000" spc="40" dirty="0">
                <a:latin typeface="Calibri"/>
                <a:cs typeface="Calibri"/>
              </a:rPr>
              <a:t>20% </a:t>
            </a:r>
            <a:r>
              <a:rPr sz="2000" spc="-15" dirty="0">
                <a:latin typeface="Calibri"/>
                <a:cs typeface="Calibri"/>
              </a:rPr>
              <a:t>for </a:t>
            </a:r>
            <a:r>
              <a:rPr sz="2000" dirty="0">
                <a:latin typeface="Calibri"/>
                <a:cs typeface="Calibri"/>
              </a:rPr>
              <a:t>the </a:t>
            </a:r>
            <a:r>
              <a:rPr sz="2000" spc="-20" dirty="0">
                <a:latin typeface="Calibri"/>
                <a:cs typeface="Calibri"/>
              </a:rPr>
              <a:t>first </a:t>
            </a:r>
            <a:r>
              <a:rPr sz="2000" dirty="0">
                <a:latin typeface="Calibri"/>
                <a:cs typeface="Calibri"/>
              </a:rPr>
              <a:t>5</a:t>
            </a:r>
            <a:r>
              <a:rPr sz="2000" spc="-75" dirty="0">
                <a:latin typeface="Calibri"/>
                <a:cs typeface="Calibri"/>
              </a:rPr>
              <a:t> </a:t>
            </a:r>
            <a:r>
              <a:rPr sz="2000" spc="-15" dirty="0">
                <a:latin typeface="Calibri"/>
                <a:cs typeface="Calibri"/>
              </a:rPr>
              <a:t>years</a:t>
            </a:r>
            <a:endParaRPr sz="2000" dirty="0">
              <a:latin typeface="Calibri"/>
              <a:cs typeface="Calibri"/>
            </a:endParaRPr>
          </a:p>
        </p:txBody>
      </p:sp>
      <p:sp>
        <p:nvSpPr>
          <p:cNvPr id="10" name="object 10"/>
          <p:cNvSpPr txBox="1">
            <a:spLocks noGrp="1"/>
          </p:cNvSpPr>
          <p:nvPr>
            <p:ph type="title"/>
          </p:nvPr>
        </p:nvSpPr>
        <p:spPr>
          <a:xfrm>
            <a:off x="1981200" y="-22169"/>
            <a:ext cx="3665220" cy="1354217"/>
          </a:xfrm>
          <a:prstGeom prst="rect">
            <a:avLst/>
          </a:prstGeom>
        </p:spPr>
        <p:txBody>
          <a:bodyPr vert="horz" wrap="square" lIns="0" tIns="0" rIns="0" bIns="0" rtlCol="0">
            <a:spAutoFit/>
          </a:bodyPr>
          <a:lstStyle/>
          <a:p>
            <a:pPr marL="12700">
              <a:lnSpc>
                <a:spcPct val="100000"/>
              </a:lnSpc>
            </a:pPr>
            <a:r>
              <a:rPr b="1" spc="-30" dirty="0">
                <a:solidFill>
                  <a:srgbClr val="800020"/>
                </a:solidFill>
              </a:rPr>
              <a:t>Attractive </a:t>
            </a:r>
            <a:r>
              <a:rPr b="1" spc="-25" dirty="0">
                <a:solidFill>
                  <a:srgbClr val="800020"/>
                </a:solidFill>
              </a:rPr>
              <a:t>tax</a:t>
            </a:r>
            <a:r>
              <a:rPr b="1" spc="-40" dirty="0">
                <a:solidFill>
                  <a:srgbClr val="800020"/>
                </a:solidFill>
              </a:rPr>
              <a:t> </a:t>
            </a:r>
            <a:r>
              <a:rPr b="1" spc="-35" dirty="0">
                <a:solidFill>
                  <a:srgbClr val="800020"/>
                </a:solidFill>
              </a:rPr>
              <a:t>system</a:t>
            </a:r>
          </a:p>
        </p:txBody>
      </p:sp>
      <p:sp>
        <p:nvSpPr>
          <p:cNvPr id="28" name="Slide Number Placeholder 27"/>
          <p:cNvSpPr>
            <a:spLocks noGrp="1"/>
          </p:cNvSpPr>
          <p:nvPr>
            <p:ph type="sldNum" sz="quarter" idx="12"/>
          </p:nvPr>
        </p:nvSpPr>
        <p:spPr/>
        <p:txBody>
          <a:bodyPr/>
          <a:lstStyle/>
          <a:p>
            <a:fld id="{B6F15528-21DE-4FAA-801E-634DDDAF4B2B}" type="slidenum">
              <a:rPr lang="en-US" smtClean="0"/>
              <a:t>16</a:t>
            </a:fld>
            <a:endParaRPr lang="en-US" dirty="0"/>
          </a:p>
        </p:txBody>
      </p:sp>
      <p:sp>
        <p:nvSpPr>
          <p:cNvPr id="11" name="object 11"/>
          <p:cNvSpPr/>
          <p:nvPr/>
        </p:nvSpPr>
        <p:spPr>
          <a:xfrm>
            <a:off x="6780276" y="3759708"/>
            <a:ext cx="1828800" cy="730250"/>
          </a:xfrm>
          <a:custGeom>
            <a:avLst/>
            <a:gdLst/>
            <a:ahLst/>
            <a:cxnLst/>
            <a:rect l="l" t="t" r="r" b="b"/>
            <a:pathLst>
              <a:path w="1828800" h="730250">
                <a:moveTo>
                  <a:pt x="1828800" y="0"/>
                </a:moveTo>
                <a:lnTo>
                  <a:pt x="402590" y="0"/>
                </a:lnTo>
                <a:lnTo>
                  <a:pt x="337279" y="2104"/>
                </a:lnTo>
                <a:lnTo>
                  <a:pt x="275327" y="8198"/>
                </a:lnTo>
                <a:lnTo>
                  <a:pt x="217562" y="17947"/>
                </a:lnTo>
                <a:lnTo>
                  <a:pt x="164811" y="31020"/>
                </a:lnTo>
                <a:lnTo>
                  <a:pt x="117903" y="47085"/>
                </a:lnTo>
                <a:lnTo>
                  <a:pt x="77667" y="65809"/>
                </a:lnTo>
                <a:lnTo>
                  <a:pt x="44930" y="86860"/>
                </a:lnTo>
                <a:lnTo>
                  <a:pt x="5268" y="134615"/>
                </a:lnTo>
                <a:lnTo>
                  <a:pt x="0" y="160655"/>
                </a:lnTo>
                <a:lnTo>
                  <a:pt x="0" y="729996"/>
                </a:lnTo>
                <a:lnTo>
                  <a:pt x="1828800" y="729996"/>
                </a:lnTo>
                <a:lnTo>
                  <a:pt x="1828800" y="0"/>
                </a:lnTo>
                <a:close/>
              </a:path>
            </a:pathLst>
          </a:custGeom>
          <a:solidFill>
            <a:srgbClr val="F1F1F1"/>
          </a:solidFill>
        </p:spPr>
        <p:txBody>
          <a:bodyPr wrap="square" lIns="0" tIns="0" rIns="0" bIns="0" rtlCol="0"/>
          <a:lstStyle/>
          <a:p>
            <a:endParaRPr/>
          </a:p>
        </p:txBody>
      </p:sp>
      <p:sp>
        <p:nvSpPr>
          <p:cNvPr id="12" name="object 12"/>
          <p:cNvSpPr/>
          <p:nvPr/>
        </p:nvSpPr>
        <p:spPr>
          <a:xfrm>
            <a:off x="9959340" y="5987796"/>
            <a:ext cx="1828800" cy="730250"/>
          </a:xfrm>
          <a:custGeom>
            <a:avLst/>
            <a:gdLst/>
            <a:ahLst/>
            <a:cxnLst/>
            <a:rect l="l" t="t" r="r" b="b"/>
            <a:pathLst>
              <a:path w="1828800" h="730250">
                <a:moveTo>
                  <a:pt x="1828800" y="0"/>
                </a:moveTo>
                <a:lnTo>
                  <a:pt x="0" y="0"/>
                </a:lnTo>
                <a:lnTo>
                  <a:pt x="0" y="729995"/>
                </a:lnTo>
                <a:lnTo>
                  <a:pt x="1426209" y="729995"/>
                </a:lnTo>
                <a:lnTo>
                  <a:pt x="1491520" y="727892"/>
                </a:lnTo>
                <a:lnTo>
                  <a:pt x="1553472" y="721803"/>
                </a:lnTo>
                <a:lnTo>
                  <a:pt x="1611237" y="712059"/>
                </a:lnTo>
                <a:lnTo>
                  <a:pt x="1663988" y="698990"/>
                </a:lnTo>
                <a:lnTo>
                  <a:pt x="1710896" y="682928"/>
                </a:lnTo>
                <a:lnTo>
                  <a:pt x="1751132" y="664203"/>
                </a:lnTo>
                <a:lnTo>
                  <a:pt x="1783869" y="643145"/>
                </a:lnTo>
                <a:lnTo>
                  <a:pt x="1823531" y="595358"/>
                </a:lnTo>
                <a:lnTo>
                  <a:pt x="1828800" y="569290"/>
                </a:lnTo>
                <a:lnTo>
                  <a:pt x="1828800" y="0"/>
                </a:lnTo>
                <a:close/>
              </a:path>
            </a:pathLst>
          </a:custGeom>
          <a:solidFill>
            <a:srgbClr val="F1F1F1"/>
          </a:solidFill>
        </p:spPr>
        <p:txBody>
          <a:bodyPr wrap="square" lIns="0" tIns="0" rIns="0" bIns="0" rtlCol="0"/>
          <a:lstStyle/>
          <a:p>
            <a:endParaRPr/>
          </a:p>
        </p:txBody>
      </p:sp>
      <p:sp>
        <p:nvSpPr>
          <p:cNvPr id="13" name="object 13"/>
          <p:cNvSpPr/>
          <p:nvPr/>
        </p:nvSpPr>
        <p:spPr>
          <a:xfrm>
            <a:off x="6918959" y="3840479"/>
            <a:ext cx="4782311" cy="2848356"/>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963918" y="3885438"/>
            <a:ext cx="4642485" cy="2708275"/>
          </a:xfrm>
          <a:custGeom>
            <a:avLst/>
            <a:gdLst/>
            <a:ahLst/>
            <a:cxnLst/>
            <a:rect l="l" t="t" r="r" b="b"/>
            <a:pathLst>
              <a:path w="4642484" h="2708275">
                <a:moveTo>
                  <a:pt x="4393183" y="0"/>
                </a:moveTo>
                <a:lnTo>
                  <a:pt x="248920" y="0"/>
                </a:lnTo>
                <a:lnTo>
                  <a:pt x="204158" y="4008"/>
                </a:lnTo>
                <a:lnTo>
                  <a:pt x="162037" y="15565"/>
                </a:lnTo>
                <a:lnTo>
                  <a:pt x="123255" y="33970"/>
                </a:lnTo>
                <a:lnTo>
                  <a:pt x="88516" y="58521"/>
                </a:lnTo>
                <a:lnTo>
                  <a:pt x="58521" y="88516"/>
                </a:lnTo>
                <a:lnTo>
                  <a:pt x="33970" y="123255"/>
                </a:lnTo>
                <a:lnTo>
                  <a:pt x="15565" y="162037"/>
                </a:lnTo>
                <a:lnTo>
                  <a:pt x="4008" y="204158"/>
                </a:lnTo>
                <a:lnTo>
                  <a:pt x="0" y="248919"/>
                </a:lnTo>
                <a:lnTo>
                  <a:pt x="0" y="2459266"/>
                </a:lnTo>
                <a:lnTo>
                  <a:pt x="4008" y="2504002"/>
                </a:lnTo>
                <a:lnTo>
                  <a:pt x="15565" y="2546108"/>
                </a:lnTo>
                <a:lnTo>
                  <a:pt x="33970" y="2584880"/>
                </a:lnTo>
                <a:lnTo>
                  <a:pt x="58521" y="2619616"/>
                </a:lnTo>
                <a:lnTo>
                  <a:pt x="88516" y="2649613"/>
                </a:lnTo>
                <a:lnTo>
                  <a:pt x="123255" y="2674167"/>
                </a:lnTo>
                <a:lnTo>
                  <a:pt x="162037" y="2692577"/>
                </a:lnTo>
                <a:lnTo>
                  <a:pt x="204158" y="2704138"/>
                </a:lnTo>
                <a:lnTo>
                  <a:pt x="248920" y="2708148"/>
                </a:lnTo>
                <a:lnTo>
                  <a:pt x="4393183" y="2708148"/>
                </a:lnTo>
                <a:lnTo>
                  <a:pt x="4437945" y="2704138"/>
                </a:lnTo>
                <a:lnTo>
                  <a:pt x="4480066" y="2692577"/>
                </a:lnTo>
                <a:lnTo>
                  <a:pt x="4518848" y="2674167"/>
                </a:lnTo>
                <a:lnTo>
                  <a:pt x="4553587" y="2649613"/>
                </a:lnTo>
                <a:lnTo>
                  <a:pt x="4583582" y="2619616"/>
                </a:lnTo>
                <a:lnTo>
                  <a:pt x="4608133" y="2584880"/>
                </a:lnTo>
                <a:lnTo>
                  <a:pt x="4626538" y="2546108"/>
                </a:lnTo>
                <a:lnTo>
                  <a:pt x="4638095" y="2504002"/>
                </a:lnTo>
                <a:lnTo>
                  <a:pt x="4642104" y="2459266"/>
                </a:lnTo>
                <a:lnTo>
                  <a:pt x="4642104" y="248919"/>
                </a:lnTo>
                <a:lnTo>
                  <a:pt x="4638095" y="204158"/>
                </a:lnTo>
                <a:lnTo>
                  <a:pt x="4626538" y="162037"/>
                </a:lnTo>
                <a:lnTo>
                  <a:pt x="4608133" y="123255"/>
                </a:lnTo>
                <a:lnTo>
                  <a:pt x="4583582" y="88516"/>
                </a:lnTo>
                <a:lnTo>
                  <a:pt x="4553587" y="58521"/>
                </a:lnTo>
                <a:lnTo>
                  <a:pt x="4518848" y="33970"/>
                </a:lnTo>
                <a:lnTo>
                  <a:pt x="4480066" y="15565"/>
                </a:lnTo>
                <a:lnTo>
                  <a:pt x="4437945" y="4008"/>
                </a:lnTo>
                <a:lnTo>
                  <a:pt x="4393183" y="0"/>
                </a:lnTo>
                <a:close/>
              </a:path>
            </a:pathLst>
          </a:custGeom>
          <a:solidFill>
            <a:srgbClr val="FFFFFF"/>
          </a:solidFill>
        </p:spPr>
        <p:txBody>
          <a:bodyPr wrap="square" lIns="0" tIns="0" rIns="0" bIns="0" rtlCol="0"/>
          <a:lstStyle/>
          <a:p>
            <a:endParaRPr/>
          </a:p>
        </p:txBody>
      </p:sp>
      <p:sp>
        <p:nvSpPr>
          <p:cNvPr id="15" name="object 15"/>
          <p:cNvSpPr/>
          <p:nvPr/>
        </p:nvSpPr>
        <p:spPr>
          <a:xfrm>
            <a:off x="6963918" y="3885438"/>
            <a:ext cx="4642485" cy="2708275"/>
          </a:xfrm>
          <a:custGeom>
            <a:avLst/>
            <a:gdLst/>
            <a:ahLst/>
            <a:cxnLst/>
            <a:rect l="l" t="t" r="r" b="b"/>
            <a:pathLst>
              <a:path w="4642484" h="2708275">
                <a:moveTo>
                  <a:pt x="0" y="248919"/>
                </a:moveTo>
                <a:lnTo>
                  <a:pt x="4008" y="204158"/>
                </a:lnTo>
                <a:lnTo>
                  <a:pt x="15565" y="162037"/>
                </a:lnTo>
                <a:lnTo>
                  <a:pt x="33970" y="123255"/>
                </a:lnTo>
                <a:lnTo>
                  <a:pt x="58521" y="88516"/>
                </a:lnTo>
                <a:lnTo>
                  <a:pt x="88516" y="58521"/>
                </a:lnTo>
                <a:lnTo>
                  <a:pt x="123255" y="33970"/>
                </a:lnTo>
                <a:lnTo>
                  <a:pt x="162037" y="15565"/>
                </a:lnTo>
                <a:lnTo>
                  <a:pt x="204158" y="4008"/>
                </a:lnTo>
                <a:lnTo>
                  <a:pt x="248920" y="0"/>
                </a:lnTo>
                <a:lnTo>
                  <a:pt x="4393183" y="0"/>
                </a:lnTo>
                <a:lnTo>
                  <a:pt x="4437945" y="4008"/>
                </a:lnTo>
                <a:lnTo>
                  <a:pt x="4480066" y="15565"/>
                </a:lnTo>
                <a:lnTo>
                  <a:pt x="4518848" y="33970"/>
                </a:lnTo>
                <a:lnTo>
                  <a:pt x="4553587" y="58521"/>
                </a:lnTo>
                <a:lnTo>
                  <a:pt x="4583582" y="88516"/>
                </a:lnTo>
                <a:lnTo>
                  <a:pt x="4608133" y="123255"/>
                </a:lnTo>
                <a:lnTo>
                  <a:pt x="4626538" y="162037"/>
                </a:lnTo>
                <a:lnTo>
                  <a:pt x="4638095" y="204158"/>
                </a:lnTo>
                <a:lnTo>
                  <a:pt x="4642104" y="248919"/>
                </a:lnTo>
                <a:lnTo>
                  <a:pt x="4642104" y="2459266"/>
                </a:lnTo>
                <a:lnTo>
                  <a:pt x="4638095" y="2504002"/>
                </a:lnTo>
                <a:lnTo>
                  <a:pt x="4626538" y="2546108"/>
                </a:lnTo>
                <a:lnTo>
                  <a:pt x="4608133" y="2584880"/>
                </a:lnTo>
                <a:lnTo>
                  <a:pt x="4583582" y="2619616"/>
                </a:lnTo>
                <a:lnTo>
                  <a:pt x="4553587" y="2649613"/>
                </a:lnTo>
                <a:lnTo>
                  <a:pt x="4518848" y="2674167"/>
                </a:lnTo>
                <a:lnTo>
                  <a:pt x="4480066" y="2692577"/>
                </a:lnTo>
                <a:lnTo>
                  <a:pt x="4437945" y="2704138"/>
                </a:lnTo>
                <a:lnTo>
                  <a:pt x="4393183" y="2708148"/>
                </a:lnTo>
                <a:lnTo>
                  <a:pt x="248920" y="2708148"/>
                </a:lnTo>
                <a:lnTo>
                  <a:pt x="204158" y="2704138"/>
                </a:lnTo>
                <a:lnTo>
                  <a:pt x="162037" y="2692577"/>
                </a:lnTo>
                <a:lnTo>
                  <a:pt x="123255" y="2674167"/>
                </a:lnTo>
                <a:lnTo>
                  <a:pt x="88516" y="2649613"/>
                </a:lnTo>
                <a:lnTo>
                  <a:pt x="58521" y="2619616"/>
                </a:lnTo>
                <a:lnTo>
                  <a:pt x="33970" y="2584880"/>
                </a:lnTo>
                <a:lnTo>
                  <a:pt x="15565" y="2546108"/>
                </a:lnTo>
                <a:lnTo>
                  <a:pt x="4008" y="2504002"/>
                </a:lnTo>
                <a:lnTo>
                  <a:pt x="0" y="2459266"/>
                </a:lnTo>
                <a:lnTo>
                  <a:pt x="0" y="248919"/>
                </a:lnTo>
                <a:close/>
              </a:path>
            </a:pathLst>
          </a:custGeom>
          <a:ln w="38099">
            <a:solidFill>
              <a:srgbClr val="CAA984"/>
            </a:solidFill>
          </a:ln>
        </p:spPr>
        <p:txBody>
          <a:bodyPr wrap="square" lIns="0" tIns="0" rIns="0" bIns="0" rtlCol="0"/>
          <a:lstStyle/>
          <a:p>
            <a:endParaRPr/>
          </a:p>
        </p:txBody>
      </p:sp>
      <p:sp>
        <p:nvSpPr>
          <p:cNvPr id="16" name="object 16"/>
          <p:cNvSpPr/>
          <p:nvPr/>
        </p:nvSpPr>
        <p:spPr>
          <a:xfrm>
            <a:off x="6780276" y="3759708"/>
            <a:ext cx="1828800" cy="730250"/>
          </a:xfrm>
          <a:custGeom>
            <a:avLst/>
            <a:gdLst/>
            <a:ahLst/>
            <a:cxnLst/>
            <a:rect l="l" t="t" r="r" b="b"/>
            <a:pathLst>
              <a:path w="1828800" h="730250">
                <a:moveTo>
                  <a:pt x="1828800" y="0"/>
                </a:moveTo>
                <a:lnTo>
                  <a:pt x="402590" y="0"/>
                </a:lnTo>
                <a:lnTo>
                  <a:pt x="337279" y="2104"/>
                </a:lnTo>
                <a:lnTo>
                  <a:pt x="275327" y="8198"/>
                </a:lnTo>
                <a:lnTo>
                  <a:pt x="217562" y="17947"/>
                </a:lnTo>
                <a:lnTo>
                  <a:pt x="164811" y="31020"/>
                </a:lnTo>
                <a:lnTo>
                  <a:pt x="117903" y="47085"/>
                </a:lnTo>
                <a:lnTo>
                  <a:pt x="77667" y="65809"/>
                </a:lnTo>
                <a:lnTo>
                  <a:pt x="44930" y="86860"/>
                </a:lnTo>
                <a:lnTo>
                  <a:pt x="5268" y="134615"/>
                </a:lnTo>
                <a:lnTo>
                  <a:pt x="0" y="160655"/>
                </a:lnTo>
                <a:lnTo>
                  <a:pt x="0" y="729996"/>
                </a:lnTo>
                <a:lnTo>
                  <a:pt x="1828800" y="0"/>
                </a:lnTo>
                <a:close/>
              </a:path>
            </a:pathLst>
          </a:custGeom>
          <a:solidFill>
            <a:srgbClr val="820023"/>
          </a:solidFill>
        </p:spPr>
        <p:txBody>
          <a:bodyPr wrap="square" lIns="0" tIns="0" rIns="0" bIns="0" rtlCol="0"/>
          <a:lstStyle/>
          <a:p>
            <a:endParaRPr/>
          </a:p>
        </p:txBody>
      </p:sp>
      <p:sp>
        <p:nvSpPr>
          <p:cNvPr id="17" name="object 17"/>
          <p:cNvSpPr/>
          <p:nvPr/>
        </p:nvSpPr>
        <p:spPr>
          <a:xfrm>
            <a:off x="9959340" y="5987796"/>
            <a:ext cx="1828800" cy="730250"/>
          </a:xfrm>
          <a:custGeom>
            <a:avLst/>
            <a:gdLst/>
            <a:ahLst/>
            <a:cxnLst/>
            <a:rect l="l" t="t" r="r" b="b"/>
            <a:pathLst>
              <a:path w="1828800" h="730250">
                <a:moveTo>
                  <a:pt x="1828800" y="0"/>
                </a:moveTo>
                <a:lnTo>
                  <a:pt x="0" y="729995"/>
                </a:lnTo>
                <a:lnTo>
                  <a:pt x="1426209" y="729995"/>
                </a:lnTo>
                <a:lnTo>
                  <a:pt x="1491520" y="727892"/>
                </a:lnTo>
                <a:lnTo>
                  <a:pt x="1553472" y="721803"/>
                </a:lnTo>
                <a:lnTo>
                  <a:pt x="1611237" y="712059"/>
                </a:lnTo>
                <a:lnTo>
                  <a:pt x="1663988" y="698990"/>
                </a:lnTo>
                <a:lnTo>
                  <a:pt x="1710896" y="682928"/>
                </a:lnTo>
                <a:lnTo>
                  <a:pt x="1751132" y="664203"/>
                </a:lnTo>
                <a:lnTo>
                  <a:pt x="1783869" y="643145"/>
                </a:lnTo>
                <a:lnTo>
                  <a:pt x="1823531" y="595358"/>
                </a:lnTo>
                <a:lnTo>
                  <a:pt x="1828800" y="569290"/>
                </a:lnTo>
                <a:lnTo>
                  <a:pt x="1828800" y="0"/>
                </a:lnTo>
                <a:close/>
              </a:path>
            </a:pathLst>
          </a:custGeom>
          <a:solidFill>
            <a:srgbClr val="800020"/>
          </a:solidFill>
        </p:spPr>
        <p:txBody>
          <a:bodyPr wrap="square" lIns="0" tIns="0" rIns="0" bIns="0" rtlCol="0"/>
          <a:lstStyle/>
          <a:p>
            <a:endParaRPr/>
          </a:p>
        </p:txBody>
      </p:sp>
      <p:sp>
        <p:nvSpPr>
          <p:cNvPr id="18" name="object 18"/>
          <p:cNvSpPr txBox="1"/>
          <p:nvPr/>
        </p:nvSpPr>
        <p:spPr>
          <a:xfrm>
            <a:off x="6963918" y="3938142"/>
            <a:ext cx="4640580" cy="2578100"/>
          </a:xfrm>
          <a:prstGeom prst="rect">
            <a:avLst/>
          </a:prstGeom>
          <a:ln>
            <a:solidFill>
              <a:srgbClr val="CAA984"/>
            </a:solidFill>
          </a:ln>
        </p:spPr>
        <p:txBody>
          <a:bodyPr vert="horz" wrap="square" lIns="0" tIns="0" rIns="0" bIns="0" rtlCol="0">
            <a:spAutoFit/>
          </a:bodyPr>
          <a:lstStyle/>
          <a:p>
            <a:pPr marL="1239520">
              <a:lnSpc>
                <a:spcPct val="100000"/>
              </a:lnSpc>
            </a:pPr>
            <a:r>
              <a:rPr sz="2200" b="1" spc="-20" dirty="0">
                <a:solidFill>
                  <a:srgbClr val="CAA984"/>
                </a:solidFill>
                <a:latin typeface="Calibri"/>
                <a:cs typeface="Calibri"/>
              </a:rPr>
              <a:t>Investor’s</a:t>
            </a:r>
            <a:r>
              <a:rPr sz="2200" b="1" spc="-60" dirty="0">
                <a:solidFill>
                  <a:srgbClr val="CAA984"/>
                </a:solidFill>
                <a:latin typeface="Calibri"/>
                <a:cs typeface="Calibri"/>
              </a:rPr>
              <a:t> </a:t>
            </a:r>
            <a:r>
              <a:rPr sz="2200" b="1" spc="-5" dirty="0">
                <a:solidFill>
                  <a:srgbClr val="CAA984"/>
                </a:solidFill>
                <a:latin typeface="Calibri"/>
                <a:cs typeface="Calibri"/>
              </a:rPr>
              <a:t>benefits</a:t>
            </a:r>
            <a:endParaRPr sz="2200" dirty="0">
              <a:solidFill>
                <a:srgbClr val="CAA984"/>
              </a:solidFill>
              <a:latin typeface="Calibri"/>
              <a:cs typeface="Calibri"/>
            </a:endParaRPr>
          </a:p>
          <a:p>
            <a:pPr marL="355600" indent="-342900">
              <a:lnSpc>
                <a:spcPct val="100000"/>
              </a:lnSpc>
              <a:spcBef>
                <a:spcPts val="890"/>
              </a:spcBef>
              <a:buFont typeface="Wingdings" panose="05000000000000000000" pitchFamily="2" charset="2"/>
              <a:buChar char="v"/>
              <a:tabLst>
                <a:tab pos="240665" algn="l"/>
              </a:tabLst>
            </a:pPr>
            <a:r>
              <a:rPr sz="2000" dirty="0">
                <a:latin typeface="Calibri"/>
                <a:cs typeface="Calibri"/>
              </a:rPr>
              <a:t>“Non-dom”</a:t>
            </a:r>
            <a:r>
              <a:rPr sz="2000" spc="-75" dirty="0">
                <a:latin typeface="Calibri"/>
                <a:cs typeface="Calibri"/>
              </a:rPr>
              <a:t> </a:t>
            </a:r>
            <a:r>
              <a:rPr sz="2000" spc="-10" dirty="0">
                <a:latin typeface="Calibri"/>
                <a:cs typeface="Calibri"/>
              </a:rPr>
              <a:t>provisions:</a:t>
            </a:r>
            <a:endParaRPr sz="2000" dirty="0">
              <a:latin typeface="Calibri"/>
              <a:cs typeface="Calibri"/>
            </a:endParaRPr>
          </a:p>
          <a:p>
            <a:pPr marL="355600">
              <a:lnSpc>
                <a:spcPts val="2280"/>
              </a:lnSpc>
              <a:spcBef>
                <a:spcPts val="150"/>
              </a:spcBef>
            </a:pPr>
            <a:r>
              <a:rPr sz="2000" spc="10" dirty="0">
                <a:latin typeface="Courier New"/>
                <a:cs typeface="Courier New"/>
              </a:rPr>
              <a:t>o</a:t>
            </a:r>
            <a:r>
              <a:rPr sz="2000" spc="10" dirty="0">
                <a:latin typeface="Calibri"/>
                <a:cs typeface="Calibri"/>
              </a:rPr>
              <a:t>Exempt </a:t>
            </a:r>
            <a:r>
              <a:rPr sz="2000" spc="-15" dirty="0">
                <a:latin typeface="Calibri"/>
                <a:cs typeface="Calibri"/>
              </a:rPr>
              <a:t>from </a:t>
            </a:r>
            <a:r>
              <a:rPr sz="2000" spc="-5" dirty="0">
                <a:latin typeface="Calibri"/>
                <a:cs typeface="Calibri"/>
              </a:rPr>
              <a:t>SDC </a:t>
            </a:r>
            <a:r>
              <a:rPr sz="2000" spc="-15" dirty="0">
                <a:latin typeface="Calibri"/>
                <a:cs typeface="Calibri"/>
              </a:rPr>
              <a:t>tax </a:t>
            </a:r>
            <a:r>
              <a:rPr sz="2000" spc="-25" dirty="0">
                <a:latin typeface="Calibri"/>
                <a:cs typeface="Calibri"/>
              </a:rPr>
              <a:t>rate</a:t>
            </a:r>
            <a:r>
              <a:rPr sz="2000" spc="-20" dirty="0">
                <a:latin typeface="Calibri"/>
                <a:cs typeface="Calibri"/>
              </a:rPr>
              <a:t> </a:t>
            </a:r>
            <a:r>
              <a:rPr sz="2000" spc="-5" dirty="0">
                <a:latin typeface="Calibri"/>
                <a:cs typeface="Calibri"/>
              </a:rPr>
              <a:t>on</a:t>
            </a:r>
            <a:endParaRPr sz="2000" dirty="0">
              <a:latin typeface="Calibri"/>
              <a:cs typeface="Calibri"/>
            </a:endParaRPr>
          </a:p>
          <a:p>
            <a:pPr marL="527685">
              <a:lnSpc>
                <a:spcPts val="2280"/>
              </a:lnSpc>
            </a:pPr>
            <a:r>
              <a:rPr sz="2000" spc="-5" dirty="0">
                <a:latin typeface="Calibri"/>
                <a:cs typeface="Calibri"/>
              </a:rPr>
              <a:t>dividends, </a:t>
            </a:r>
            <a:r>
              <a:rPr sz="2000" spc="-15" dirty="0">
                <a:latin typeface="Calibri"/>
                <a:cs typeface="Calibri"/>
              </a:rPr>
              <a:t>interest </a:t>
            </a:r>
            <a:r>
              <a:rPr sz="2000" dirty="0">
                <a:latin typeface="Calibri"/>
                <a:cs typeface="Calibri"/>
              </a:rPr>
              <a:t>and </a:t>
            </a:r>
            <a:r>
              <a:rPr sz="2000" spc="-15" dirty="0">
                <a:latin typeface="Calibri"/>
                <a:cs typeface="Calibri"/>
              </a:rPr>
              <a:t>rental</a:t>
            </a:r>
            <a:r>
              <a:rPr sz="2000" spc="35" dirty="0">
                <a:latin typeface="Calibri"/>
                <a:cs typeface="Calibri"/>
              </a:rPr>
              <a:t> </a:t>
            </a:r>
            <a:r>
              <a:rPr sz="2000" spc="-5" dirty="0">
                <a:latin typeface="Calibri"/>
                <a:cs typeface="Calibri"/>
              </a:rPr>
              <a:t>income</a:t>
            </a:r>
            <a:endParaRPr sz="2000" dirty="0">
              <a:latin typeface="Calibri"/>
              <a:cs typeface="Calibri"/>
            </a:endParaRPr>
          </a:p>
          <a:p>
            <a:pPr marL="527685" marR="5080" indent="-172720">
              <a:lnSpc>
                <a:spcPts val="2160"/>
              </a:lnSpc>
              <a:spcBef>
                <a:spcPts val="445"/>
              </a:spcBef>
            </a:pPr>
            <a:r>
              <a:rPr sz="2000" spc="10" dirty="0">
                <a:latin typeface="Courier New"/>
                <a:cs typeface="Courier New"/>
              </a:rPr>
              <a:t>o</a:t>
            </a:r>
            <a:r>
              <a:rPr sz="2000" spc="10" dirty="0">
                <a:latin typeface="Calibri"/>
                <a:cs typeface="Calibri"/>
              </a:rPr>
              <a:t>Exempt </a:t>
            </a:r>
            <a:r>
              <a:rPr sz="2000" spc="-15" dirty="0">
                <a:latin typeface="Calibri"/>
                <a:cs typeface="Calibri"/>
              </a:rPr>
              <a:t>from </a:t>
            </a:r>
            <a:r>
              <a:rPr sz="2000" spc="-5" dirty="0">
                <a:latin typeface="Calibri"/>
                <a:cs typeface="Calibri"/>
              </a:rPr>
              <a:t>income </a:t>
            </a:r>
            <a:r>
              <a:rPr sz="2000" spc="-15" dirty="0">
                <a:latin typeface="Calibri"/>
                <a:cs typeface="Calibri"/>
              </a:rPr>
              <a:t>tax </a:t>
            </a:r>
            <a:r>
              <a:rPr sz="2000" spc="-5" dirty="0">
                <a:latin typeface="Calibri"/>
                <a:cs typeface="Calibri"/>
              </a:rPr>
              <a:t>on dividends  </a:t>
            </a:r>
            <a:r>
              <a:rPr sz="2000" dirty="0">
                <a:latin typeface="Calibri"/>
                <a:cs typeface="Calibri"/>
              </a:rPr>
              <a:t>and</a:t>
            </a:r>
            <a:r>
              <a:rPr sz="2000" spc="-85" dirty="0">
                <a:latin typeface="Calibri"/>
                <a:cs typeface="Calibri"/>
              </a:rPr>
              <a:t> </a:t>
            </a:r>
            <a:r>
              <a:rPr sz="2000" spc="-15" dirty="0">
                <a:latin typeface="Calibri"/>
                <a:cs typeface="Calibri"/>
              </a:rPr>
              <a:t>interest</a:t>
            </a:r>
            <a:endParaRPr sz="2000" dirty="0">
              <a:latin typeface="Calibri"/>
              <a:cs typeface="Calibri"/>
            </a:endParaRPr>
          </a:p>
          <a:p>
            <a:pPr marL="355600">
              <a:lnSpc>
                <a:spcPts val="2280"/>
              </a:lnSpc>
              <a:spcBef>
                <a:spcPts val="120"/>
              </a:spcBef>
            </a:pPr>
            <a:r>
              <a:rPr sz="2000" spc="10" dirty="0">
                <a:latin typeface="Courier New"/>
                <a:cs typeface="Courier New"/>
              </a:rPr>
              <a:t>o</a:t>
            </a:r>
            <a:r>
              <a:rPr sz="2000" spc="10" dirty="0">
                <a:latin typeface="Calibri"/>
                <a:cs typeface="Calibri"/>
              </a:rPr>
              <a:t>Rental </a:t>
            </a:r>
            <a:r>
              <a:rPr sz="2000" spc="-5" dirty="0">
                <a:latin typeface="Calibri"/>
                <a:cs typeface="Calibri"/>
              </a:rPr>
              <a:t>income only subject</a:t>
            </a:r>
            <a:r>
              <a:rPr sz="2000" spc="-60" dirty="0">
                <a:latin typeface="Calibri"/>
                <a:cs typeface="Calibri"/>
              </a:rPr>
              <a:t> </a:t>
            </a:r>
            <a:r>
              <a:rPr sz="2000" spc="-15" dirty="0">
                <a:latin typeface="Calibri"/>
                <a:cs typeface="Calibri"/>
              </a:rPr>
              <a:t>to</a:t>
            </a:r>
            <a:endParaRPr sz="2000" dirty="0">
              <a:latin typeface="Calibri"/>
              <a:cs typeface="Calibri"/>
            </a:endParaRPr>
          </a:p>
          <a:p>
            <a:pPr marL="525780">
              <a:lnSpc>
                <a:spcPts val="2280"/>
              </a:lnSpc>
            </a:pPr>
            <a:r>
              <a:rPr sz="2000" spc="-5" dirty="0">
                <a:latin typeface="Calibri"/>
                <a:cs typeface="Calibri"/>
              </a:rPr>
              <a:t>income</a:t>
            </a:r>
            <a:r>
              <a:rPr sz="2000" spc="-80" dirty="0">
                <a:latin typeface="Calibri"/>
                <a:cs typeface="Calibri"/>
              </a:rPr>
              <a:t> </a:t>
            </a:r>
            <a:r>
              <a:rPr sz="2000" spc="-15" dirty="0">
                <a:latin typeface="Calibri"/>
                <a:cs typeface="Calibri"/>
              </a:rPr>
              <a:t>tax</a:t>
            </a:r>
            <a:endParaRPr sz="2000" dirty="0">
              <a:latin typeface="Calibri"/>
              <a:cs typeface="Calibri"/>
            </a:endParaRPr>
          </a:p>
        </p:txBody>
      </p:sp>
      <p:sp>
        <p:nvSpPr>
          <p:cNvPr id="19" name="object 19"/>
          <p:cNvSpPr/>
          <p:nvPr/>
        </p:nvSpPr>
        <p:spPr>
          <a:xfrm>
            <a:off x="277368" y="1453896"/>
            <a:ext cx="2316480" cy="1211580"/>
          </a:xfrm>
          <a:custGeom>
            <a:avLst/>
            <a:gdLst/>
            <a:ahLst/>
            <a:cxnLst/>
            <a:rect l="l" t="t" r="r" b="b"/>
            <a:pathLst>
              <a:path w="2316480" h="1211580">
                <a:moveTo>
                  <a:pt x="2316480" y="0"/>
                </a:moveTo>
                <a:lnTo>
                  <a:pt x="509968" y="0"/>
                </a:lnTo>
                <a:lnTo>
                  <a:pt x="450495" y="1793"/>
                </a:lnTo>
                <a:lnTo>
                  <a:pt x="393037" y="7042"/>
                </a:lnTo>
                <a:lnTo>
                  <a:pt x="337977" y="15545"/>
                </a:lnTo>
                <a:lnTo>
                  <a:pt x="285697" y="27103"/>
                </a:lnTo>
                <a:lnTo>
                  <a:pt x="236580" y="41515"/>
                </a:lnTo>
                <a:lnTo>
                  <a:pt x="191009" y="58582"/>
                </a:lnTo>
                <a:lnTo>
                  <a:pt x="149366" y="78104"/>
                </a:lnTo>
                <a:lnTo>
                  <a:pt x="112034" y="99881"/>
                </a:lnTo>
                <a:lnTo>
                  <a:pt x="79395" y="123713"/>
                </a:lnTo>
                <a:lnTo>
                  <a:pt x="29730" y="176742"/>
                </a:lnTo>
                <a:lnTo>
                  <a:pt x="3430" y="235592"/>
                </a:lnTo>
                <a:lnTo>
                  <a:pt x="0" y="266700"/>
                </a:lnTo>
                <a:lnTo>
                  <a:pt x="0" y="1211579"/>
                </a:lnTo>
                <a:lnTo>
                  <a:pt x="2316480" y="1211579"/>
                </a:lnTo>
                <a:lnTo>
                  <a:pt x="2316480" y="0"/>
                </a:lnTo>
                <a:close/>
              </a:path>
            </a:pathLst>
          </a:custGeom>
          <a:solidFill>
            <a:srgbClr val="F1F1F1"/>
          </a:solidFill>
        </p:spPr>
        <p:txBody>
          <a:bodyPr wrap="square" lIns="0" tIns="0" rIns="0" bIns="0" rtlCol="0"/>
          <a:lstStyle/>
          <a:p>
            <a:endParaRPr/>
          </a:p>
        </p:txBody>
      </p:sp>
      <p:sp>
        <p:nvSpPr>
          <p:cNvPr id="20" name="object 20"/>
          <p:cNvSpPr/>
          <p:nvPr/>
        </p:nvSpPr>
        <p:spPr>
          <a:xfrm>
            <a:off x="4306823" y="5151120"/>
            <a:ext cx="2316480" cy="1211580"/>
          </a:xfrm>
          <a:custGeom>
            <a:avLst/>
            <a:gdLst/>
            <a:ahLst/>
            <a:cxnLst/>
            <a:rect l="l" t="t" r="r" b="b"/>
            <a:pathLst>
              <a:path w="2316479" h="1211579">
                <a:moveTo>
                  <a:pt x="2316479" y="0"/>
                </a:moveTo>
                <a:lnTo>
                  <a:pt x="0" y="0"/>
                </a:lnTo>
                <a:lnTo>
                  <a:pt x="0" y="1211579"/>
                </a:lnTo>
                <a:lnTo>
                  <a:pt x="1806448" y="1211579"/>
                </a:lnTo>
                <a:lnTo>
                  <a:pt x="1865929" y="1209785"/>
                </a:lnTo>
                <a:lnTo>
                  <a:pt x="1923394" y="1204535"/>
                </a:lnTo>
                <a:lnTo>
                  <a:pt x="1978462" y="1196030"/>
                </a:lnTo>
                <a:lnTo>
                  <a:pt x="2030748" y="1184469"/>
                </a:lnTo>
                <a:lnTo>
                  <a:pt x="2079871" y="1170053"/>
                </a:lnTo>
                <a:lnTo>
                  <a:pt x="2125448" y="1152983"/>
                </a:lnTo>
                <a:lnTo>
                  <a:pt x="2167096" y="1133457"/>
                </a:lnTo>
                <a:lnTo>
                  <a:pt x="2204432" y="1111677"/>
                </a:lnTo>
                <a:lnTo>
                  <a:pt x="2237074" y="1087842"/>
                </a:lnTo>
                <a:lnTo>
                  <a:pt x="2286746" y="1034809"/>
                </a:lnTo>
                <a:lnTo>
                  <a:pt x="2313048" y="975960"/>
                </a:lnTo>
                <a:lnTo>
                  <a:pt x="2316479" y="944854"/>
                </a:lnTo>
                <a:lnTo>
                  <a:pt x="2316479" y="0"/>
                </a:lnTo>
                <a:close/>
              </a:path>
            </a:pathLst>
          </a:custGeom>
          <a:solidFill>
            <a:srgbClr val="F1F1F1"/>
          </a:solidFill>
        </p:spPr>
        <p:txBody>
          <a:bodyPr wrap="square" lIns="0" tIns="0" rIns="0" bIns="0" rtlCol="0"/>
          <a:lstStyle/>
          <a:p>
            <a:endParaRPr/>
          </a:p>
        </p:txBody>
      </p:sp>
      <p:sp>
        <p:nvSpPr>
          <p:cNvPr id="21" name="object 21"/>
          <p:cNvSpPr/>
          <p:nvPr/>
        </p:nvSpPr>
        <p:spPr>
          <a:xfrm>
            <a:off x="414527" y="1616963"/>
            <a:ext cx="6114288" cy="4634484"/>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459486" y="1661922"/>
            <a:ext cx="5974080" cy="4494530"/>
          </a:xfrm>
          <a:custGeom>
            <a:avLst/>
            <a:gdLst/>
            <a:ahLst/>
            <a:cxnLst/>
            <a:rect l="l" t="t" r="r" b="b"/>
            <a:pathLst>
              <a:path w="5974080" h="4494530">
                <a:moveTo>
                  <a:pt x="5561076" y="0"/>
                </a:moveTo>
                <a:lnTo>
                  <a:pt x="413029" y="0"/>
                </a:lnTo>
                <a:lnTo>
                  <a:pt x="364860" y="2778"/>
                </a:lnTo>
                <a:lnTo>
                  <a:pt x="318323" y="10907"/>
                </a:lnTo>
                <a:lnTo>
                  <a:pt x="273728" y="24077"/>
                </a:lnTo>
                <a:lnTo>
                  <a:pt x="231386" y="41978"/>
                </a:lnTo>
                <a:lnTo>
                  <a:pt x="191605" y="64300"/>
                </a:lnTo>
                <a:lnTo>
                  <a:pt x="154697" y="90733"/>
                </a:lnTo>
                <a:lnTo>
                  <a:pt x="120970" y="120967"/>
                </a:lnTo>
                <a:lnTo>
                  <a:pt x="90735" y="154692"/>
                </a:lnTo>
                <a:lnTo>
                  <a:pt x="64301" y="191599"/>
                </a:lnTo>
                <a:lnTo>
                  <a:pt x="41979" y="231376"/>
                </a:lnTo>
                <a:lnTo>
                  <a:pt x="24078" y="273716"/>
                </a:lnTo>
                <a:lnTo>
                  <a:pt x="10908" y="318307"/>
                </a:lnTo>
                <a:lnTo>
                  <a:pt x="2778" y="364839"/>
                </a:lnTo>
                <a:lnTo>
                  <a:pt x="0" y="413003"/>
                </a:lnTo>
                <a:lnTo>
                  <a:pt x="0" y="4081246"/>
                </a:lnTo>
                <a:lnTo>
                  <a:pt x="2778" y="4129415"/>
                </a:lnTo>
                <a:lnTo>
                  <a:pt x="10908" y="4175952"/>
                </a:lnTo>
                <a:lnTo>
                  <a:pt x="24078" y="4220547"/>
                </a:lnTo>
                <a:lnTo>
                  <a:pt x="41979" y="4262889"/>
                </a:lnTo>
                <a:lnTo>
                  <a:pt x="64301" y="4302670"/>
                </a:lnTo>
                <a:lnTo>
                  <a:pt x="90735" y="4339578"/>
                </a:lnTo>
                <a:lnTo>
                  <a:pt x="120970" y="4373305"/>
                </a:lnTo>
                <a:lnTo>
                  <a:pt x="154697" y="4403540"/>
                </a:lnTo>
                <a:lnTo>
                  <a:pt x="191605" y="4429974"/>
                </a:lnTo>
                <a:lnTo>
                  <a:pt x="231386" y="4452296"/>
                </a:lnTo>
                <a:lnTo>
                  <a:pt x="273728" y="4470197"/>
                </a:lnTo>
                <a:lnTo>
                  <a:pt x="318323" y="4483367"/>
                </a:lnTo>
                <a:lnTo>
                  <a:pt x="364860" y="4491497"/>
                </a:lnTo>
                <a:lnTo>
                  <a:pt x="413029" y="4494276"/>
                </a:lnTo>
                <a:lnTo>
                  <a:pt x="5561076" y="4494276"/>
                </a:lnTo>
                <a:lnTo>
                  <a:pt x="5609240" y="4491497"/>
                </a:lnTo>
                <a:lnTo>
                  <a:pt x="5655772" y="4483367"/>
                </a:lnTo>
                <a:lnTo>
                  <a:pt x="5700363" y="4470197"/>
                </a:lnTo>
                <a:lnTo>
                  <a:pt x="5742703" y="4452296"/>
                </a:lnTo>
                <a:lnTo>
                  <a:pt x="5782480" y="4429974"/>
                </a:lnTo>
                <a:lnTo>
                  <a:pt x="5819387" y="4403540"/>
                </a:lnTo>
                <a:lnTo>
                  <a:pt x="5853112" y="4373305"/>
                </a:lnTo>
                <a:lnTo>
                  <a:pt x="5883346" y="4339578"/>
                </a:lnTo>
                <a:lnTo>
                  <a:pt x="5909779" y="4302670"/>
                </a:lnTo>
                <a:lnTo>
                  <a:pt x="5932101" y="4262889"/>
                </a:lnTo>
                <a:lnTo>
                  <a:pt x="5950002" y="4220547"/>
                </a:lnTo>
                <a:lnTo>
                  <a:pt x="5963172" y="4175952"/>
                </a:lnTo>
                <a:lnTo>
                  <a:pt x="5971301" y="4129415"/>
                </a:lnTo>
                <a:lnTo>
                  <a:pt x="5974080" y="4081246"/>
                </a:lnTo>
                <a:lnTo>
                  <a:pt x="5974080" y="413003"/>
                </a:lnTo>
                <a:lnTo>
                  <a:pt x="5971301" y="364839"/>
                </a:lnTo>
                <a:lnTo>
                  <a:pt x="5963172" y="318307"/>
                </a:lnTo>
                <a:lnTo>
                  <a:pt x="5950002" y="273716"/>
                </a:lnTo>
                <a:lnTo>
                  <a:pt x="5932101" y="231376"/>
                </a:lnTo>
                <a:lnTo>
                  <a:pt x="5909779" y="191599"/>
                </a:lnTo>
                <a:lnTo>
                  <a:pt x="5883346" y="154692"/>
                </a:lnTo>
                <a:lnTo>
                  <a:pt x="5853112" y="120967"/>
                </a:lnTo>
                <a:lnTo>
                  <a:pt x="5819387" y="90733"/>
                </a:lnTo>
                <a:lnTo>
                  <a:pt x="5782480" y="64300"/>
                </a:lnTo>
                <a:lnTo>
                  <a:pt x="5742703" y="41978"/>
                </a:lnTo>
                <a:lnTo>
                  <a:pt x="5700363" y="24077"/>
                </a:lnTo>
                <a:lnTo>
                  <a:pt x="5655772" y="10907"/>
                </a:lnTo>
                <a:lnTo>
                  <a:pt x="5609240" y="2778"/>
                </a:lnTo>
                <a:lnTo>
                  <a:pt x="5561076" y="0"/>
                </a:lnTo>
                <a:close/>
              </a:path>
            </a:pathLst>
          </a:custGeom>
          <a:solidFill>
            <a:srgbClr val="FFFFFF"/>
          </a:solidFill>
          <a:ln>
            <a:noFill/>
          </a:ln>
        </p:spPr>
        <p:txBody>
          <a:bodyPr wrap="square" lIns="0" tIns="0" rIns="0" bIns="0" rtlCol="0"/>
          <a:lstStyle/>
          <a:p>
            <a:endParaRPr dirty="0"/>
          </a:p>
        </p:txBody>
      </p:sp>
      <p:sp>
        <p:nvSpPr>
          <p:cNvPr id="23" name="object 23"/>
          <p:cNvSpPr/>
          <p:nvPr/>
        </p:nvSpPr>
        <p:spPr>
          <a:xfrm>
            <a:off x="459486" y="1661922"/>
            <a:ext cx="5974080" cy="4494530"/>
          </a:xfrm>
          <a:custGeom>
            <a:avLst/>
            <a:gdLst/>
            <a:ahLst/>
            <a:cxnLst/>
            <a:rect l="l" t="t" r="r" b="b"/>
            <a:pathLst>
              <a:path w="5974080" h="4494530">
                <a:moveTo>
                  <a:pt x="0" y="413003"/>
                </a:moveTo>
                <a:lnTo>
                  <a:pt x="2778" y="364839"/>
                </a:lnTo>
                <a:lnTo>
                  <a:pt x="10908" y="318307"/>
                </a:lnTo>
                <a:lnTo>
                  <a:pt x="24078" y="273716"/>
                </a:lnTo>
                <a:lnTo>
                  <a:pt x="41979" y="231376"/>
                </a:lnTo>
                <a:lnTo>
                  <a:pt x="64301" y="191599"/>
                </a:lnTo>
                <a:lnTo>
                  <a:pt x="90735" y="154692"/>
                </a:lnTo>
                <a:lnTo>
                  <a:pt x="120970" y="120967"/>
                </a:lnTo>
                <a:lnTo>
                  <a:pt x="154697" y="90733"/>
                </a:lnTo>
                <a:lnTo>
                  <a:pt x="191605" y="64300"/>
                </a:lnTo>
                <a:lnTo>
                  <a:pt x="231386" y="41978"/>
                </a:lnTo>
                <a:lnTo>
                  <a:pt x="273728" y="24077"/>
                </a:lnTo>
                <a:lnTo>
                  <a:pt x="318323" y="10907"/>
                </a:lnTo>
                <a:lnTo>
                  <a:pt x="364860" y="2778"/>
                </a:lnTo>
                <a:lnTo>
                  <a:pt x="413029" y="0"/>
                </a:lnTo>
                <a:lnTo>
                  <a:pt x="5561076" y="0"/>
                </a:lnTo>
                <a:lnTo>
                  <a:pt x="5609240" y="2778"/>
                </a:lnTo>
                <a:lnTo>
                  <a:pt x="5655772" y="10907"/>
                </a:lnTo>
                <a:lnTo>
                  <a:pt x="5700363" y="24077"/>
                </a:lnTo>
                <a:lnTo>
                  <a:pt x="5742703" y="41978"/>
                </a:lnTo>
                <a:lnTo>
                  <a:pt x="5782480" y="64300"/>
                </a:lnTo>
                <a:lnTo>
                  <a:pt x="5819387" y="90733"/>
                </a:lnTo>
                <a:lnTo>
                  <a:pt x="5853112" y="120967"/>
                </a:lnTo>
                <a:lnTo>
                  <a:pt x="5883346" y="154692"/>
                </a:lnTo>
                <a:lnTo>
                  <a:pt x="5909779" y="191599"/>
                </a:lnTo>
                <a:lnTo>
                  <a:pt x="5932101" y="231376"/>
                </a:lnTo>
                <a:lnTo>
                  <a:pt x="5950002" y="273716"/>
                </a:lnTo>
                <a:lnTo>
                  <a:pt x="5963172" y="318307"/>
                </a:lnTo>
                <a:lnTo>
                  <a:pt x="5971301" y="364839"/>
                </a:lnTo>
                <a:lnTo>
                  <a:pt x="5974080" y="413003"/>
                </a:lnTo>
                <a:lnTo>
                  <a:pt x="5974080" y="4081246"/>
                </a:lnTo>
                <a:lnTo>
                  <a:pt x="5971301" y="4129415"/>
                </a:lnTo>
                <a:lnTo>
                  <a:pt x="5963172" y="4175952"/>
                </a:lnTo>
                <a:lnTo>
                  <a:pt x="5950002" y="4220547"/>
                </a:lnTo>
                <a:lnTo>
                  <a:pt x="5932101" y="4262889"/>
                </a:lnTo>
                <a:lnTo>
                  <a:pt x="5909779" y="4302670"/>
                </a:lnTo>
                <a:lnTo>
                  <a:pt x="5883346" y="4339578"/>
                </a:lnTo>
                <a:lnTo>
                  <a:pt x="5853112" y="4373305"/>
                </a:lnTo>
                <a:lnTo>
                  <a:pt x="5819387" y="4403540"/>
                </a:lnTo>
                <a:lnTo>
                  <a:pt x="5782480" y="4429974"/>
                </a:lnTo>
                <a:lnTo>
                  <a:pt x="5742703" y="4452296"/>
                </a:lnTo>
                <a:lnTo>
                  <a:pt x="5700363" y="4470197"/>
                </a:lnTo>
                <a:lnTo>
                  <a:pt x="5655772" y="4483367"/>
                </a:lnTo>
                <a:lnTo>
                  <a:pt x="5609240" y="4491497"/>
                </a:lnTo>
                <a:lnTo>
                  <a:pt x="5561076" y="4494276"/>
                </a:lnTo>
                <a:lnTo>
                  <a:pt x="413029" y="4494276"/>
                </a:lnTo>
                <a:lnTo>
                  <a:pt x="364860" y="4491497"/>
                </a:lnTo>
                <a:lnTo>
                  <a:pt x="318323" y="4483367"/>
                </a:lnTo>
                <a:lnTo>
                  <a:pt x="273728" y="4470197"/>
                </a:lnTo>
                <a:lnTo>
                  <a:pt x="231386" y="4452296"/>
                </a:lnTo>
                <a:lnTo>
                  <a:pt x="191605" y="4429974"/>
                </a:lnTo>
                <a:lnTo>
                  <a:pt x="154697" y="4403540"/>
                </a:lnTo>
                <a:lnTo>
                  <a:pt x="120970" y="4373305"/>
                </a:lnTo>
                <a:lnTo>
                  <a:pt x="90735" y="4339578"/>
                </a:lnTo>
                <a:lnTo>
                  <a:pt x="64301" y="4302670"/>
                </a:lnTo>
                <a:lnTo>
                  <a:pt x="41979" y="4262889"/>
                </a:lnTo>
                <a:lnTo>
                  <a:pt x="24078" y="4220547"/>
                </a:lnTo>
                <a:lnTo>
                  <a:pt x="10908" y="4175952"/>
                </a:lnTo>
                <a:lnTo>
                  <a:pt x="2778" y="4129415"/>
                </a:lnTo>
                <a:lnTo>
                  <a:pt x="0" y="4081246"/>
                </a:lnTo>
                <a:lnTo>
                  <a:pt x="0" y="413003"/>
                </a:lnTo>
                <a:close/>
              </a:path>
            </a:pathLst>
          </a:custGeom>
          <a:ln w="38100">
            <a:solidFill>
              <a:srgbClr val="CAA984"/>
            </a:solidFill>
          </a:ln>
        </p:spPr>
        <p:txBody>
          <a:bodyPr wrap="square" lIns="0" tIns="0" rIns="0" bIns="0" rtlCol="0"/>
          <a:lstStyle/>
          <a:p>
            <a:endParaRPr/>
          </a:p>
        </p:txBody>
      </p:sp>
      <p:sp>
        <p:nvSpPr>
          <p:cNvPr id="24" name="object 24"/>
          <p:cNvSpPr/>
          <p:nvPr/>
        </p:nvSpPr>
        <p:spPr>
          <a:xfrm>
            <a:off x="277368" y="1453896"/>
            <a:ext cx="2316480" cy="1211580"/>
          </a:xfrm>
          <a:custGeom>
            <a:avLst/>
            <a:gdLst/>
            <a:ahLst/>
            <a:cxnLst/>
            <a:rect l="l" t="t" r="r" b="b"/>
            <a:pathLst>
              <a:path w="2316480" h="1211580">
                <a:moveTo>
                  <a:pt x="2316480" y="0"/>
                </a:moveTo>
                <a:lnTo>
                  <a:pt x="509968" y="0"/>
                </a:lnTo>
                <a:lnTo>
                  <a:pt x="450495" y="1793"/>
                </a:lnTo>
                <a:lnTo>
                  <a:pt x="393037" y="7042"/>
                </a:lnTo>
                <a:lnTo>
                  <a:pt x="337977" y="15545"/>
                </a:lnTo>
                <a:lnTo>
                  <a:pt x="285697" y="27103"/>
                </a:lnTo>
                <a:lnTo>
                  <a:pt x="236580" y="41515"/>
                </a:lnTo>
                <a:lnTo>
                  <a:pt x="191009" y="58582"/>
                </a:lnTo>
                <a:lnTo>
                  <a:pt x="149366" y="78104"/>
                </a:lnTo>
                <a:lnTo>
                  <a:pt x="112034" y="99881"/>
                </a:lnTo>
                <a:lnTo>
                  <a:pt x="79395" y="123713"/>
                </a:lnTo>
                <a:lnTo>
                  <a:pt x="29730" y="176742"/>
                </a:lnTo>
                <a:lnTo>
                  <a:pt x="3430" y="235592"/>
                </a:lnTo>
                <a:lnTo>
                  <a:pt x="0" y="266700"/>
                </a:lnTo>
                <a:lnTo>
                  <a:pt x="0" y="1211579"/>
                </a:lnTo>
                <a:lnTo>
                  <a:pt x="2316480" y="0"/>
                </a:lnTo>
                <a:close/>
              </a:path>
            </a:pathLst>
          </a:custGeom>
          <a:solidFill>
            <a:srgbClr val="800020"/>
          </a:solidFill>
        </p:spPr>
        <p:txBody>
          <a:bodyPr wrap="square" lIns="0" tIns="0" rIns="0" bIns="0" rtlCol="0"/>
          <a:lstStyle/>
          <a:p>
            <a:endParaRPr/>
          </a:p>
        </p:txBody>
      </p:sp>
      <p:sp>
        <p:nvSpPr>
          <p:cNvPr id="25" name="object 25"/>
          <p:cNvSpPr/>
          <p:nvPr/>
        </p:nvSpPr>
        <p:spPr>
          <a:xfrm>
            <a:off x="4306823" y="5151120"/>
            <a:ext cx="2316480" cy="1211580"/>
          </a:xfrm>
          <a:custGeom>
            <a:avLst/>
            <a:gdLst/>
            <a:ahLst/>
            <a:cxnLst/>
            <a:rect l="l" t="t" r="r" b="b"/>
            <a:pathLst>
              <a:path w="2316479" h="1211579">
                <a:moveTo>
                  <a:pt x="2316479" y="0"/>
                </a:moveTo>
                <a:lnTo>
                  <a:pt x="0" y="1211579"/>
                </a:lnTo>
                <a:lnTo>
                  <a:pt x="1806448" y="1211579"/>
                </a:lnTo>
                <a:lnTo>
                  <a:pt x="1865929" y="1209785"/>
                </a:lnTo>
                <a:lnTo>
                  <a:pt x="1923394" y="1204535"/>
                </a:lnTo>
                <a:lnTo>
                  <a:pt x="1978462" y="1196030"/>
                </a:lnTo>
                <a:lnTo>
                  <a:pt x="2030748" y="1184469"/>
                </a:lnTo>
                <a:lnTo>
                  <a:pt x="2079871" y="1170053"/>
                </a:lnTo>
                <a:lnTo>
                  <a:pt x="2125448" y="1152983"/>
                </a:lnTo>
                <a:lnTo>
                  <a:pt x="2167096" y="1133457"/>
                </a:lnTo>
                <a:lnTo>
                  <a:pt x="2204432" y="1111677"/>
                </a:lnTo>
                <a:lnTo>
                  <a:pt x="2237074" y="1087842"/>
                </a:lnTo>
                <a:lnTo>
                  <a:pt x="2286746" y="1034809"/>
                </a:lnTo>
                <a:lnTo>
                  <a:pt x="2313048" y="975960"/>
                </a:lnTo>
                <a:lnTo>
                  <a:pt x="2316479" y="944854"/>
                </a:lnTo>
                <a:lnTo>
                  <a:pt x="2316479" y="0"/>
                </a:lnTo>
                <a:close/>
              </a:path>
            </a:pathLst>
          </a:custGeom>
          <a:solidFill>
            <a:srgbClr val="800020"/>
          </a:solidFill>
        </p:spPr>
        <p:txBody>
          <a:bodyPr wrap="square" lIns="0" tIns="0" rIns="0" bIns="0" rtlCol="0"/>
          <a:lstStyle/>
          <a:p>
            <a:endParaRPr/>
          </a:p>
        </p:txBody>
      </p:sp>
      <p:sp>
        <p:nvSpPr>
          <p:cNvPr id="26" name="object 26"/>
          <p:cNvSpPr txBox="1"/>
          <p:nvPr/>
        </p:nvSpPr>
        <p:spPr>
          <a:xfrm>
            <a:off x="782523" y="1962150"/>
            <a:ext cx="5506720" cy="3467616"/>
          </a:xfrm>
          <a:prstGeom prst="rect">
            <a:avLst/>
          </a:prstGeom>
        </p:spPr>
        <p:txBody>
          <a:bodyPr vert="horz" wrap="square" lIns="0" tIns="0" rIns="0" bIns="0" rtlCol="0">
            <a:spAutoFit/>
          </a:bodyPr>
          <a:lstStyle/>
          <a:p>
            <a:pPr marL="1005840">
              <a:lnSpc>
                <a:spcPct val="100000"/>
              </a:lnSpc>
            </a:pPr>
            <a:r>
              <a:rPr sz="2200" b="1" spc="-20" dirty="0">
                <a:solidFill>
                  <a:srgbClr val="CAA984"/>
                </a:solidFill>
                <a:latin typeface="Calibri"/>
                <a:cs typeface="Calibri"/>
              </a:rPr>
              <a:t>Corporate </a:t>
            </a:r>
            <a:r>
              <a:rPr sz="2200" b="1" spc="-70" dirty="0">
                <a:solidFill>
                  <a:srgbClr val="CAA984"/>
                </a:solidFill>
                <a:latin typeface="Calibri"/>
                <a:cs typeface="Calibri"/>
              </a:rPr>
              <a:t>Tax</a:t>
            </a:r>
            <a:endParaRPr sz="2200" dirty="0">
              <a:solidFill>
                <a:srgbClr val="CAA984"/>
              </a:solidFill>
              <a:latin typeface="Calibri"/>
              <a:cs typeface="Calibri"/>
            </a:endParaRPr>
          </a:p>
          <a:p>
            <a:pPr marL="355600" indent="-342900">
              <a:lnSpc>
                <a:spcPct val="100000"/>
              </a:lnSpc>
              <a:spcBef>
                <a:spcPts val="365"/>
              </a:spcBef>
              <a:buFont typeface="Wingdings" panose="05000000000000000000" pitchFamily="2" charset="2"/>
              <a:buChar char="v"/>
              <a:tabLst>
                <a:tab pos="240665" algn="l"/>
              </a:tabLst>
            </a:pPr>
            <a:r>
              <a:rPr sz="2000" dirty="0">
                <a:latin typeface="Calibri"/>
                <a:cs typeface="Calibri"/>
              </a:rPr>
              <a:t>12.5% </a:t>
            </a:r>
            <a:r>
              <a:rPr sz="2000" spc="-15" dirty="0">
                <a:latin typeface="Calibri"/>
                <a:cs typeface="Calibri"/>
              </a:rPr>
              <a:t>corporate tax</a:t>
            </a:r>
            <a:r>
              <a:rPr sz="2000" spc="-75" dirty="0">
                <a:latin typeface="Calibri"/>
                <a:cs typeface="Calibri"/>
              </a:rPr>
              <a:t> </a:t>
            </a:r>
            <a:r>
              <a:rPr sz="2000" spc="-25" dirty="0">
                <a:latin typeface="Calibri"/>
                <a:cs typeface="Calibri"/>
              </a:rPr>
              <a:t>rate</a:t>
            </a:r>
            <a:endParaRPr sz="2000" dirty="0">
              <a:latin typeface="Calibri"/>
              <a:cs typeface="Calibri"/>
            </a:endParaRPr>
          </a:p>
          <a:p>
            <a:pPr marL="355600" indent="-342900">
              <a:lnSpc>
                <a:spcPct val="100000"/>
              </a:lnSpc>
              <a:spcBef>
                <a:spcPts val="755"/>
              </a:spcBef>
              <a:buFont typeface="Wingdings" panose="05000000000000000000" pitchFamily="2" charset="2"/>
              <a:buChar char="v"/>
              <a:tabLst>
                <a:tab pos="240665" algn="l"/>
              </a:tabLst>
            </a:pPr>
            <a:r>
              <a:rPr sz="2000" dirty="0">
                <a:latin typeface="Calibri"/>
                <a:cs typeface="Calibri"/>
              </a:rPr>
              <a:t>EU &amp; </a:t>
            </a:r>
            <a:r>
              <a:rPr sz="2000" spc="-5" dirty="0">
                <a:latin typeface="Calibri"/>
                <a:cs typeface="Calibri"/>
              </a:rPr>
              <a:t>OECD Compliant </a:t>
            </a:r>
            <a:r>
              <a:rPr sz="2000" dirty="0">
                <a:latin typeface="Calibri"/>
                <a:cs typeface="Calibri"/>
              </a:rPr>
              <a:t>/ Access </a:t>
            </a:r>
            <a:r>
              <a:rPr sz="2000" spc="-15" dirty="0">
                <a:latin typeface="Calibri"/>
                <a:cs typeface="Calibri"/>
              </a:rPr>
              <a:t>to </a:t>
            </a:r>
            <a:r>
              <a:rPr sz="2000" dirty="0">
                <a:latin typeface="Calibri"/>
                <a:cs typeface="Calibri"/>
              </a:rPr>
              <a:t>EU</a:t>
            </a:r>
            <a:r>
              <a:rPr sz="2000" spc="-65" dirty="0">
                <a:latin typeface="Calibri"/>
                <a:cs typeface="Calibri"/>
              </a:rPr>
              <a:t> </a:t>
            </a:r>
            <a:r>
              <a:rPr sz="2000" spc="-10" dirty="0">
                <a:latin typeface="Calibri"/>
                <a:cs typeface="Calibri"/>
              </a:rPr>
              <a:t>directives</a:t>
            </a:r>
            <a:endParaRPr lang="en-GB" sz="2000" spc="-10" dirty="0">
              <a:latin typeface="Calibri"/>
              <a:cs typeface="Calibri"/>
            </a:endParaRPr>
          </a:p>
          <a:p>
            <a:pPr marL="355600" indent="-342900">
              <a:lnSpc>
                <a:spcPct val="100000"/>
              </a:lnSpc>
              <a:spcBef>
                <a:spcPts val="755"/>
              </a:spcBef>
              <a:buFont typeface="Wingdings" panose="05000000000000000000" pitchFamily="2" charset="2"/>
              <a:buChar char="v"/>
              <a:tabLst>
                <a:tab pos="240665" algn="l"/>
              </a:tabLst>
            </a:pPr>
            <a:r>
              <a:rPr sz="2000" dirty="0">
                <a:latin typeface="Calibri"/>
                <a:cs typeface="Calibri"/>
              </a:rPr>
              <a:t>No </a:t>
            </a:r>
            <a:r>
              <a:rPr sz="2000" spc="-15" dirty="0">
                <a:latin typeface="Calibri"/>
                <a:cs typeface="Calibri"/>
              </a:rPr>
              <a:t>tax </a:t>
            </a:r>
            <a:r>
              <a:rPr sz="2000" spc="-5" dirty="0">
                <a:latin typeface="Calibri"/>
                <a:cs typeface="Calibri"/>
              </a:rPr>
              <a:t>on </a:t>
            </a:r>
            <a:r>
              <a:rPr sz="2000" spc="-10" dirty="0">
                <a:latin typeface="Calibri"/>
                <a:cs typeface="Calibri"/>
              </a:rPr>
              <a:t>profits </a:t>
            </a:r>
            <a:r>
              <a:rPr sz="2000" spc="-15" dirty="0">
                <a:latin typeface="Calibri"/>
                <a:cs typeface="Calibri"/>
              </a:rPr>
              <a:t>from </a:t>
            </a:r>
            <a:r>
              <a:rPr sz="2000" spc="-5" dirty="0">
                <a:latin typeface="Calibri"/>
                <a:cs typeface="Calibri"/>
              </a:rPr>
              <a:t>disposal of</a:t>
            </a:r>
            <a:r>
              <a:rPr sz="2000" spc="5" dirty="0">
                <a:latin typeface="Calibri"/>
                <a:cs typeface="Calibri"/>
              </a:rPr>
              <a:t> </a:t>
            </a:r>
            <a:r>
              <a:rPr sz="2000" spc="-5" dirty="0">
                <a:latin typeface="Calibri"/>
                <a:cs typeface="Calibri"/>
              </a:rPr>
              <a:t>securities</a:t>
            </a:r>
            <a:endParaRPr lang="en-GB" sz="2000" spc="-5" dirty="0">
              <a:latin typeface="Calibri"/>
              <a:cs typeface="Calibri"/>
            </a:endParaRPr>
          </a:p>
          <a:p>
            <a:pPr marL="355600" indent="-342900">
              <a:lnSpc>
                <a:spcPct val="100000"/>
              </a:lnSpc>
              <a:spcBef>
                <a:spcPts val="755"/>
              </a:spcBef>
              <a:buFont typeface="Wingdings" panose="05000000000000000000" pitchFamily="2" charset="2"/>
              <a:buChar char="v"/>
              <a:tabLst>
                <a:tab pos="240665" algn="l"/>
              </a:tabLst>
            </a:pPr>
            <a:r>
              <a:rPr sz="2000" dirty="0">
                <a:latin typeface="Calibri"/>
                <a:cs typeface="Calibri"/>
              </a:rPr>
              <a:t>No </a:t>
            </a:r>
            <a:r>
              <a:rPr sz="2000" spc="-5" dirty="0">
                <a:latin typeface="Calibri"/>
                <a:cs typeface="Calibri"/>
              </a:rPr>
              <a:t>withholding</a:t>
            </a:r>
            <a:r>
              <a:rPr sz="2000" spc="-95" dirty="0">
                <a:latin typeface="Calibri"/>
                <a:cs typeface="Calibri"/>
              </a:rPr>
              <a:t> </a:t>
            </a:r>
            <a:r>
              <a:rPr sz="2000" spc="-20" dirty="0">
                <a:latin typeface="Calibri"/>
                <a:cs typeface="Calibri"/>
              </a:rPr>
              <a:t>taxes</a:t>
            </a:r>
            <a:endParaRPr lang="en-GB" sz="2000" spc="-20" dirty="0">
              <a:latin typeface="Calibri"/>
              <a:cs typeface="Calibri"/>
            </a:endParaRPr>
          </a:p>
          <a:p>
            <a:pPr marL="355600" indent="-342900">
              <a:lnSpc>
                <a:spcPct val="100000"/>
              </a:lnSpc>
              <a:spcBef>
                <a:spcPts val="755"/>
              </a:spcBef>
              <a:buFont typeface="Wingdings" panose="05000000000000000000" pitchFamily="2" charset="2"/>
              <a:buChar char="v"/>
              <a:tabLst>
                <a:tab pos="240665" algn="l"/>
              </a:tabLst>
            </a:pPr>
            <a:r>
              <a:rPr sz="2000" dirty="0">
                <a:latin typeface="Calibri"/>
                <a:cs typeface="Calibri"/>
              </a:rPr>
              <a:t>No </a:t>
            </a:r>
            <a:r>
              <a:rPr sz="2000" spc="-15" dirty="0">
                <a:latin typeface="Calibri"/>
                <a:cs typeface="Calibri"/>
              </a:rPr>
              <a:t>tax </a:t>
            </a:r>
            <a:r>
              <a:rPr sz="2000" spc="-5" dirty="0">
                <a:latin typeface="Calibri"/>
                <a:cs typeface="Calibri"/>
              </a:rPr>
              <a:t>on capital </a:t>
            </a:r>
            <a:r>
              <a:rPr sz="2000" spc="-10" dirty="0">
                <a:latin typeface="Calibri"/>
                <a:cs typeface="Calibri"/>
              </a:rPr>
              <a:t>gains </a:t>
            </a:r>
            <a:r>
              <a:rPr sz="2000" spc="-5" dirty="0">
                <a:latin typeface="Calibri"/>
                <a:cs typeface="Calibri"/>
              </a:rPr>
              <a:t>under</a:t>
            </a:r>
            <a:r>
              <a:rPr sz="2000" spc="-25" dirty="0">
                <a:latin typeface="Calibri"/>
                <a:cs typeface="Calibri"/>
              </a:rPr>
              <a:t> </a:t>
            </a:r>
            <a:r>
              <a:rPr sz="2000" spc="-5" dirty="0">
                <a:latin typeface="Calibri"/>
                <a:cs typeface="Calibri"/>
              </a:rPr>
              <a:t>conditions</a:t>
            </a:r>
            <a:endParaRPr lang="en-GB" sz="2000" spc="-5" dirty="0">
              <a:latin typeface="Calibri"/>
              <a:cs typeface="Calibri"/>
            </a:endParaRPr>
          </a:p>
          <a:p>
            <a:pPr marL="355600" indent="-342900">
              <a:lnSpc>
                <a:spcPct val="100000"/>
              </a:lnSpc>
              <a:spcBef>
                <a:spcPts val="755"/>
              </a:spcBef>
              <a:buFont typeface="Wingdings" panose="05000000000000000000" pitchFamily="2" charset="2"/>
              <a:buChar char="v"/>
              <a:tabLst>
                <a:tab pos="240665" algn="l"/>
              </a:tabLst>
            </a:pPr>
            <a:r>
              <a:rPr sz="2000" dirty="0">
                <a:latin typeface="Calibri"/>
                <a:cs typeface="Calibri"/>
              </a:rPr>
              <a:t>Notional </a:t>
            </a:r>
            <a:r>
              <a:rPr sz="2000" spc="-15" dirty="0">
                <a:latin typeface="Calibri"/>
                <a:cs typeface="Calibri"/>
              </a:rPr>
              <a:t>Interest </a:t>
            </a:r>
            <a:r>
              <a:rPr sz="2000" dirty="0">
                <a:latin typeface="Calibri"/>
                <a:cs typeface="Calibri"/>
              </a:rPr>
              <a:t>Deduction (NID) </a:t>
            </a:r>
            <a:r>
              <a:rPr sz="2000" spc="-5" dirty="0">
                <a:latin typeface="Calibri"/>
                <a:cs typeface="Calibri"/>
              </a:rPr>
              <a:t>on</a:t>
            </a:r>
            <a:r>
              <a:rPr sz="2000" spc="-65" dirty="0">
                <a:latin typeface="Calibri"/>
                <a:cs typeface="Calibri"/>
              </a:rPr>
              <a:t> </a:t>
            </a:r>
            <a:r>
              <a:rPr sz="2000" spc="-15" dirty="0">
                <a:latin typeface="Calibri"/>
                <a:cs typeface="Calibri"/>
              </a:rPr>
              <a:t>investment</a:t>
            </a:r>
            <a:r>
              <a:rPr sz="2000" spc="20" dirty="0">
                <a:latin typeface="Calibri"/>
                <a:cs typeface="Calibri"/>
              </a:rPr>
              <a:t> </a:t>
            </a:r>
            <a:r>
              <a:rPr sz="2000" dirty="0">
                <a:latin typeface="Calibri"/>
                <a:cs typeface="Calibri"/>
              </a:rPr>
              <a:t>in  </a:t>
            </a:r>
            <a:r>
              <a:rPr sz="2000" spc="-5" dirty="0">
                <a:latin typeface="Calibri"/>
                <a:cs typeface="Calibri"/>
              </a:rPr>
              <a:t>Cypriot</a:t>
            </a:r>
            <a:r>
              <a:rPr sz="2000" spc="-85" dirty="0">
                <a:latin typeface="Calibri"/>
                <a:cs typeface="Calibri"/>
              </a:rPr>
              <a:t> </a:t>
            </a:r>
            <a:r>
              <a:rPr sz="2000" spc="-5" dirty="0">
                <a:latin typeface="Calibri"/>
                <a:cs typeface="Calibri"/>
              </a:rPr>
              <a:t>companies</a:t>
            </a:r>
            <a:endParaRPr lang="en-GB" sz="2000" spc="-5" dirty="0">
              <a:latin typeface="Calibri"/>
              <a:cs typeface="Calibri"/>
            </a:endParaRPr>
          </a:p>
          <a:p>
            <a:pPr marL="355600" indent="-342900">
              <a:lnSpc>
                <a:spcPct val="100000"/>
              </a:lnSpc>
              <a:spcBef>
                <a:spcPts val="755"/>
              </a:spcBef>
              <a:buFont typeface="Wingdings" panose="05000000000000000000" pitchFamily="2" charset="2"/>
              <a:buChar char="v"/>
              <a:tabLst>
                <a:tab pos="240665" algn="l"/>
              </a:tabLst>
            </a:pPr>
            <a:r>
              <a:rPr sz="2000" dirty="0">
                <a:latin typeface="Calibri"/>
                <a:cs typeface="Calibri"/>
              </a:rPr>
              <a:t>IP </a:t>
            </a:r>
            <a:r>
              <a:rPr sz="2000" spc="-15" dirty="0">
                <a:latin typeface="Calibri"/>
                <a:cs typeface="Calibri"/>
              </a:rPr>
              <a:t>BOX </a:t>
            </a:r>
            <a:r>
              <a:rPr sz="2000" spc="-20" dirty="0">
                <a:latin typeface="Calibri"/>
                <a:cs typeface="Calibri"/>
              </a:rPr>
              <a:t>offers </a:t>
            </a:r>
            <a:r>
              <a:rPr sz="2000" dirty="0">
                <a:latin typeface="Calibri"/>
                <a:cs typeface="Calibri"/>
              </a:rPr>
              <a:t>up </a:t>
            </a:r>
            <a:r>
              <a:rPr sz="2000" spc="-15" dirty="0">
                <a:latin typeface="Calibri"/>
                <a:cs typeface="Calibri"/>
              </a:rPr>
              <a:t>to </a:t>
            </a:r>
            <a:r>
              <a:rPr sz="2000" dirty="0">
                <a:latin typeface="Calibri"/>
                <a:cs typeface="Calibri"/>
              </a:rPr>
              <a:t>80% deduction in </a:t>
            </a:r>
            <a:r>
              <a:rPr sz="2000" spc="-15" dirty="0">
                <a:latin typeface="Calibri"/>
                <a:cs typeface="Calibri"/>
              </a:rPr>
              <a:t>corporate</a:t>
            </a:r>
            <a:r>
              <a:rPr sz="2000" spc="-80" dirty="0">
                <a:latin typeface="Calibri"/>
                <a:cs typeface="Calibri"/>
              </a:rPr>
              <a:t> </a:t>
            </a:r>
            <a:r>
              <a:rPr sz="2000" spc="-15" dirty="0">
                <a:latin typeface="Calibri"/>
                <a:cs typeface="Calibri"/>
              </a:rPr>
              <a:t>tax</a:t>
            </a:r>
            <a:endParaRPr sz="2000" dirty="0">
              <a:latin typeface="Calibri"/>
              <a:cs typeface="Calibri"/>
            </a:endParaRPr>
          </a:p>
        </p:txBody>
      </p:sp>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3850" y="647036"/>
            <a:ext cx="6302350" cy="677108"/>
          </a:xfrm>
          <a:prstGeom prst="rect">
            <a:avLst/>
          </a:prstGeom>
        </p:spPr>
        <p:txBody>
          <a:bodyPr vert="horz" wrap="square" lIns="0" tIns="0" rIns="0" bIns="0" rtlCol="0">
            <a:spAutoFit/>
          </a:bodyPr>
          <a:lstStyle/>
          <a:p>
            <a:pPr marL="12700">
              <a:lnSpc>
                <a:spcPct val="100000"/>
              </a:lnSpc>
            </a:pPr>
            <a:r>
              <a:rPr b="1" spc="-10" dirty="0">
                <a:solidFill>
                  <a:srgbClr val="800020"/>
                </a:solidFill>
              </a:rPr>
              <a:t>Low </a:t>
            </a:r>
            <a:r>
              <a:rPr b="1" spc="-20" dirty="0">
                <a:solidFill>
                  <a:srgbClr val="800020"/>
                </a:solidFill>
              </a:rPr>
              <a:t>cost </a:t>
            </a:r>
            <a:r>
              <a:rPr b="1" spc="-5" dirty="0">
                <a:solidFill>
                  <a:srgbClr val="800020"/>
                </a:solidFill>
              </a:rPr>
              <a:t>of </a:t>
            </a:r>
            <a:r>
              <a:rPr b="1" spc="-10" dirty="0">
                <a:solidFill>
                  <a:srgbClr val="800020"/>
                </a:solidFill>
              </a:rPr>
              <a:t>doing</a:t>
            </a:r>
            <a:r>
              <a:rPr b="1" spc="-50" dirty="0">
                <a:solidFill>
                  <a:srgbClr val="800020"/>
                </a:solidFill>
              </a:rPr>
              <a:t> </a:t>
            </a:r>
            <a:r>
              <a:rPr b="1" spc="-5" dirty="0">
                <a:solidFill>
                  <a:srgbClr val="800020"/>
                </a:solidFill>
              </a:rPr>
              <a:t>business</a:t>
            </a:r>
          </a:p>
        </p:txBody>
      </p:sp>
      <p:sp>
        <p:nvSpPr>
          <p:cNvPr id="9" name="Slide Number Placeholder 8"/>
          <p:cNvSpPr>
            <a:spLocks noGrp="1"/>
          </p:cNvSpPr>
          <p:nvPr>
            <p:ph type="sldNum" sz="quarter" idx="12"/>
          </p:nvPr>
        </p:nvSpPr>
        <p:spPr/>
        <p:txBody>
          <a:bodyPr/>
          <a:lstStyle/>
          <a:p>
            <a:fld id="{B6F15528-21DE-4FAA-801E-634DDDAF4B2B}" type="slidenum">
              <a:rPr lang="en-US" smtClean="0"/>
              <a:t>17</a:t>
            </a:fld>
            <a:endParaRPr lang="en-US"/>
          </a:p>
        </p:txBody>
      </p:sp>
      <p:sp>
        <p:nvSpPr>
          <p:cNvPr id="3" name="object 3"/>
          <p:cNvSpPr/>
          <p:nvPr/>
        </p:nvSpPr>
        <p:spPr>
          <a:xfrm>
            <a:off x="1178052" y="2042160"/>
            <a:ext cx="10114788" cy="386943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261361" y="3847083"/>
            <a:ext cx="1347470" cy="330835"/>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Calibri"/>
                <a:cs typeface="Calibri"/>
              </a:rPr>
              <a:t>Labour</a:t>
            </a:r>
            <a:r>
              <a:rPr sz="2000" b="1" spc="-75" dirty="0">
                <a:solidFill>
                  <a:srgbClr val="FFFFFF"/>
                </a:solidFill>
                <a:latin typeface="Calibri"/>
                <a:cs typeface="Calibri"/>
              </a:rPr>
              <a:t> </a:t>
            </a:r>
            <a:r>
              <a:rPr sz="2000" b="1" spc="-10" dirty="0">
                <a:solidFill>
                  <a:srgbClr val="FFFFFF"/>
                </a:solidFill>
                <a:latin typeface="Calibri"/>
                <a:cs typeface="Calibri"/>
              </a:rPr>
              <a:t>costs</a:t>
            </a:r>
            <a:endParaRPr sz="2000" dirty="0">
              <a:latin typeface="Calibri"/>
              <a:cs typeface="Calibri"/>
            </a:endParaRPr>
          </a:p>
        </p:txBody>
      </p:sp>
      <p:sp>
        <p:nvSpPr>
          <p:cNvPr id="5" name="object 5"/>
          <p:cNvSpPr txBox="1"/>
          <p:nvPr/>
        </p:nvSpPr>
        <p:spPr>
          <a:xfrm>
            <a:off x="4518152" y="3847083"/>
            <a:ext cx="1335405" cy="307777"/>
          </a:xfrm>
          <a:prstGeom prst="rect">
            <a:avLst/>
          </a:prstGeom>
        </p:spPr>
        <p:txBody>
          <a:bodyPr vert="horz" wrap="square" lIns="0" tIns="0" rIns="0" bIns="0" rtlCol="0">
            <a:spAutoFit/>
          </a:bodyPr>
          <a:lstStyle/>
          <a:p>
            <a:pPr marL="12700">
              <a:lnSpc>
                <a:spcPct val="100000"/>
              </a:lnSpc>
            </a:pPr>
            <a:r>
              <a:rPr sz="2000" b="1" spc="-5" dirty="0">
                <a:solidFill>
                  <a:srgbClr val="800020"/>
                </a:solidFill>
                <a:latin typeface="Calibri"/>
                <a:cs typeface="Calibri"/>
              </a:rPr>
              <a:t>Office</a:t>
            </a:r>
            <a:r>
              <a:rPr sz="2000" b="1" spc="-65" dirty="0">
                <a:solidFill>
                  <a:srgbClr val="FFFFFF"/>
                </a:solidFill>
                <a:latin typeface="Calibri"/>
                <a:cs typeface="Calibri"/>
              </a:rPr>
              <a:t> </a:t>
            </a:r>
            <a:r>
              <a:rPr sz="2000" b="1" spc="-15" dirty="0">
                <a:solidFill>
                  <a:srgbClr val="800020"/>
                </a:solidFill>
                <a:latin typeface="Calibri"/>
                <a:cs typeface="Calibri"/>
              </a:rPr>
              <a:t>rental</a:t>
            </a:r>
            <a:endParaRPr sz="2000" dirty="0">
              <a:solidFill>
                <a:srgbClr val="800020"/>
              </a:solidFill>
              <a:latin typeface="Calibri"/>
              <a:cs typeface="Calibri"/>
            </a:endParaRPr>
          </a:p>
        </p:txBody>
      </p:sp>
      <p:sp>
        <p:nvSpPr>
          <p:cNvPr id="6" name="object 6"/>
          <p:cNvSpPr txBox="1"/>
          <p:nvPr/>
        </p:nvSpPr>
        <p:spPr>
          <a:xfrm>
            <a:off x="6793738" y="3849242"/>
            <a:ext cx="1832610" cy="330835"/>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Calibri"/>
                <a:cs typeface="Calibri"/>
              </a:rPr>
              <a:t>Business</a:t>
            </a:r>
            <a:r>
              <a:rPr sz="2000" b="1" spc="-80" dirty="0">
                <a:solidFill>
                  <a:srgbClr val="FFFFFF"/>
                </a:solidFill>
                <a:latin typeface="Calibri"/>
                <a:cs typeface="Calibri"/>
              </a:rPr>
              <a:t> </a:t>
            </a:r>
            <a:r>
              <a:rPr sz="2000" b="1" spc="-5" dirty="0">
                <a:solidFill>
                  <a:srgbClr val="FFFFFF"/>
                </a:solidFill>
                <a:latin typeface="Calibri"/>
                <a:cs typeface="Calibri"/>
              </a:rPr>
              <a:t>services</a:t>
            </a:r>
            <a:endParaRPr sz="2000">
              <a:latin typeface="Calibri"/>
              <a:cs typeface="Calibri"/>
            </a:endParaRPr>
          </a:p>
        </p:txBody>
      </p:sp>
      <p:sp>
        <p:nvSpPr>
          <p:cNvPr id="7" name="object 7"/>
          <p:cNvSpPr txBox="1"/>
          <p:nvPr/>
        </p:nvSpPr>
        <p:spPr>
          <a:xfrm>
            <a:off x="9241281" y="3847083"/>
            <a:ext cx="1380490" cy="307777"/>
          </a:xfrm>
          <a:prstGeom prst="rect">
            <a:avLst/>
          </a:prstGeom>
        </p:spPr>
        <p:txBody>
          <a:bodyPr vert="horz" wrap="square" lIns="0" tIns="0" rIns="0" bIns="0" rtlCol="0">
            <a:spAutoFit/>
          </a:bodyPr>
          <a:lstStyle/>
          <a:p>
            <a:pPr marL="12700">
              <a:lnSpc>
                <a:spcPct val="100000"/>
              </a:lnSpc>
            </a:pPr>
            <a:r>
              <a:rPr sz="2000" b="1" spc="-10" dirty="0">
                <a:solidFill>
                  <a:srgbClr val="800020"/>
                </a:solidFill>
                <a:latin typeface="Calibri"/>
                <a:cs typeface="Calibri"/>
              </a:rPr>
              <a:t>Cost </a:t>
            </a:r>
            <a:r>
              <a:rPr sz="2000" b="1" dirty="0">
                <a:solidFill>
                  <a:srgbClr val="800020"/>
                </a:solidFill>
                <a:latin typeface="Calibri"/>
                <a:cs typeface="Calibri"/>
              </a:rPr>
              <a:t>of</a:t>
            </a:r>
            <a:r>
              <a:rPr sz="2000" b="1" spc="-85" dirty="0">
                <a:solidFill>
                  <a:srgbClr val="800020"/>
                </a:solidFill>
                <a:latin typeface="Calibri"/>
                <a:cs typeface="Calibri"/>
              </a:rPr>
              <a:t> </a:t>
            </a:r>
            <a:r>
              <a:rPr sz="2000" b="1" spc="-5" dirty="0">
                <a:solidFill>
                  <a:srgbClr val="800020"/>
                </a:solidFill>
                <a:latin typeface="Calibri"/>
                <a:cs typeface="Calibri"/>
              </a:rPr>
              <a:t>living</a:t>
            </a:r>
            <a:endParaRPr sz="2000" dirty="0">
              <a:solidFill>
                <a:srgbClr val="800020"/>
              </a:solidFill>
              <a:latin typeface="Calibri"/>
              <a:cs typeface="Calibri"/>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7AB581-EDED-42A0-AB76-436DDADC97A9}"/>
              </a:ext>
            </a:extLst>
          </p:cNvPr>
          <p:cNvSpPr>
            <a:spLocks noGrp="1"/>
          </p:cNvSpPr>
          <p:nvPr>
            <p:ph type="title"/>
          </p:nvPr>
        </p:nvSpPr>
        <p:spPr/>
        <p:txBody>
          <a:bodyPr/>
          <a:lstStyle/>
          <a:p>
            <a:r>
              <a:rPr lang="en-US" b="1" dirty="0">
                <a:solidFill>
                  <a:srgbClr val="800020"/>
                </a:solidFill>
              </a:rPr>
              <a:t>Education</a:t>
            </a:r>
          </a:p>
        </p:txBody>
      </p:sp>
      <p:sp>
        <p:nvSpPr>
          <p:cNvPr id="3" name="Slide Number Placeholder 2">
            <a:extLst>
              <a:ext uri="{FF2B5EF4-FFF2-40B4-BE49-F238E27FC236}">
                <a16:creationId xmlns:a16="http://schemas.microsoft.com/office/drawing/2014/main" id="{8482E8BC-C608-47C4-B87C-2076E7ECAD18}"/>
              </a:ext>
            </a:extLst>
          </p:cNvPr>
          <p:cNvSpPr>
            <a:spLocks noGrp="1"/>
          </p:cNvSpPr>
          <p:nvPr>
            <p:ph type="sldNum" sz="quarter" idx="12"/>
          </p:nvPr>
        </p:nvSpPr>
        <p:spPr/>
        <p:txBody>
          <a:bodyPr/>
          <a:lstStyle/>
          <a:p>
            <a:fld id="{B6F15528-21DE-4FAA-801E-634DDDAF4B2B}" type="slidenum">
              <a:rPr lang="en-US" smtClean="0"/>
              <a:t>18</a:t>
            </a:fld>
            <a:endParaRPr lang="en-US"/>
          </a:p>
        </p:txBody>
      </p:sp>
    </p:spTree>
    <p:extLst>
      <p:ext uri="{BB962C8B-B14F-4D97-AF65-F5344CB8AC3E}">
        <p14:creationId xmlns:p14="http://schemas.microsoft.com/office/powerpoint/2010/main" val="419388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13364" y="0"/>
            <a:ext cx="1278635" cy="107746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365089" y="411027"/>
            <a:ext cx="6499133" cy="677108"/>
          </a:xfrm>
          <a:prstGeom prst="rect">
            <a:avLst/>
          </a:prstGeom>
        </p:spPr>
        <p:txBody>
          <a:bodyPr vert="horz" wrap="square" lIns="0" tIns="0" rIns="0" bIns="0" rtlCol="0">
            <a:spAutoFit/>
          </a:bodyPr>
          <a:lstStyle/>
          <a:p>
            <a:pPr marL="12700">
              <a:lnSpc>
                <a:spcPct val="100000"/>
              </a:lnSpc>
            </a:pPr>
            <a:r>
              <a:rPr b="1" spc="-5" dirty="0">
                <a:solidFill>
                  <a:srgbClr val="800020"/>
                </a:solidFill>
              </a:rPr>
              <a:t>ICT success </a:t>
            </a:r>
            <a:r>
              <a:rPr b="1" spc="-15" dirty="0">
                <a:solidFill>
                  <a:srgbClr val="800020"/>
                </a:solidFill>
              </a:rPr>
              <a:t>stories </a:t>
            </a:r>
            <a:r>
              <a:rPr b="1" spc="-5" dirty="0">
                <a:solidFill>
                  <a:srgbClr val="800020"/>
                </a:solidFill>
              </a:rPr>
              <a:t>in</a:t>
            </a:r>
            <a:r>
              <a:rPr b="1" spc="-50" dirty="0">
                <a:solidFill>
                  <a:srgbClr val="800020"/>
                </a:solidFill>
              </a:rPr>
              <a:t> </a:t>
            </a:r>
            <a:r>
              <a:rPr b="1" spc="-10" dirty="0">
                <a:solidFill>
                  <a:srgbClr val="800020"/>
                </a:solidFill>
              </a:rPr>
              <a:t>Cyprus</a:t>
            </a:r>
          </a:p>
        </p:txBody>
      </p:sp>
      <p:sp>
        <p:nvSpPr>
          <p:cNvPr id="22" name="Slide Number Placeholder 21"/>
          <p:cNvSpPr>
            <a:spLocks noGrp="1"/>
          </p:cNvSpPr>
          <p:nvPr>
            <p:ph type="sldNum" sz="quarter" idx="12"/>
          </p:nvPr>
        </p:nvSpPr>
        <p:spPr/>
        <p:txBody>
          <a:bodyPr/>
          <a:lstStyle/>
          <a:p>
            <a:fld id="{B6F15528-21DE-4FAA-801E-634DDDAF4B2B}" type="slidenum">
              <a:rPr lang="en-US" smtClean="0"/>
              <a:t>19</a:t>
            </a:fld>
            <a:endParaRPr lang="en-US"/>
          </a:p>
        </p:txBody>
      </p:sp>
      <p:sp>
        <p:nvSpPr>
          <p:cNvPr id="4" name="object 4"/>
          <p:cNvSpPr/>
          <p:nvPr/>
        </p:nvSpPr>
        <p:spPr>
          <a:xfrm>
            <a:off x="569976" y="1234439"/>
            <a:ext cx="2276856" cy="16245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488435" y="3654552"/>
            <a:ext cx="2023872" cy="47701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349496" y="4645152"/>
            <a:ext cx="1783079" cy="61874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034528" y="2994660"/>
            <a:ext cx="2319528" cy="87477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9703307" y="3461003"/>
            <a:ext cx="2023872" cy="163068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678423" y="2785872"/>
            <a:ext cx="1542287" cy="101041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9739883" y="1208532"/>
            <a:ext cx="1630679" cy="163068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5512308" y="1234439"/>
            <a:ext cx="1891284" cy="1011936"/>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1242060" y="2763011"/>
            <a:ext cx="1863852" cy="1010412"/>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7095490" y="4245864"/>
            <a:ext cx="1946402" cy="874776"/>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470916" y="3960876"/>
            <a:ext cx="1862327" cy="973836"/>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9038843" y="5715000"/>
            <a:ext cx="2563368" cy="819912"/>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7552943" y="1275588"/>
            <a:ext cx="1889759" cy="1353312"/>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3912108" y="5812535"/>
            <a:ext cx="2534412" cy="448055"/>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3517391" y="1872995"/>
            <a:ext cx="1444752" cy="932688"/>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1210055" y="5286755"/>
            <a:ext cx="1943100" cy="973836"/>
          </a:xfrm>
          <a:prstGeom prst="rect">
            <a:avLst/>
          </a:prstGeom>
          <a:blipFill>
            <a:blip r:embed="rId18" cstate="print"/>
            <a:stretch>
              <a:fillRect/>
            </a:stretch>
          </a:blipFill>
        </p:spPr>
        <p:txBody>
          <a:bodyPr wrap="square" lIns="0" tIns="0" rIns="0" bIns="0" rtlCol="0"/>
          <a:lstStyle/>
          <a:p>
            <a:endParaRPr/>
          </a:p>
        </p:txBody>
      </p:sp>
      <p:sp>
        <p:nvSpPr>
          <p:cNvPr id="20" name="object 20"/>
          <p:cNvSpPr/>
          <p:nvPr/>
        </p:nvSpPr>
        <p:spPr>
          <a:xfrm>
            <a:off x="7205471" y="5183123"/>
            <a:ext cx="1519427" cy="1449323"/>
          </a:xfrm>
          <a:prstGeom prst="rect">
            <a:avLst/>
          </a:prstGeom>
          <a:blipFill>
            <a:blip r:embed="rId19" cstate="print"/>
            <a:stretch>
              <a:fillRect/>
            </a:stretch>
          </a:blipFill>
        </p:spPr>
        <p:txBody>
          <a:bodyPr wrap="square" lIns="0" tIns="0" rIns="0" bIns="0" rtlCol="0"/>
          <a:lstStyle/>
          <a:p>
            <a:endParaRPr/>
          </a:p>
        </p:txBody>
      </p:sp>
      <p:pic>
        <p:nvPicPr>
          <p:cNvPr id="21" name="Picture 20"/>
          <p:cNvPicPr>
            <a:picLocks noChangeAspect="1"/>
          </p:cNvPicPr>
          <p:nvPr/>
        </p:nvPicPr>
        <p:blipFill rotWithShape="1">
          <a:blip r:embed="rId20"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457200"/>
            <a:ext cx="3048000" cy="769441"/>
          </a:xfrm>
          <a:prstGeom prst="rect">
            <a:avLst/>
          </a:prstGeom>
          <a:noFill/>
        </p:spPr>
        <p:txBody>
          <a:bodyPr wrap="square" rtlCol="0">
            <a:spAutoFit/>
          </a:bodyPr>
          <a:lstStyle/>
          <a:p>
            <a:r>
              <a:rPr lang="en-US" sz="4400" b="1" spc="-5" dirty="0">
                <a:solidFill>
                  <a:srgbClr val="800020"/>
                </a:solidFill>
                <a:latin typeface="+mj-lt"/>
                <a:ea typeface="+mj-ea"/>
                <a:cs typeface="+mj-cs"/>
              </a:rPr>
              <a:t>Cyprus</a:t>
            </a:r>
          </a:p>
        </p:txBody>
      </p:sp>
      <p:sp>
        <p:nvSpPr>
          <p:cNvPr id="6" name="TextBox 5"/>
          <p:cNvSpPr txBox="1"/>
          <p:nvPr/>
        </p:nvSpPr>
        <p:spPr>
          <a:xfrm>
            <a:off x="400549" y="1449049"/>
            <a:ext cx="3962400" cy="3970318"/>
          </a:xfrm>
          <a:prstGeom prst="rect">
            <a:avLst/>
          </a:prstGeom>
          <a:noFill/>
        </p:spPr>
        <p:txBody>
          <a:bodyPr wrap="square" rtlCol="0">
            <a:spAutoFit/>
          </a:bodyPr>
          <a:lstStyle/>
          <a:p>
            <a:pPr marL="310515" marR="5080" indent="-285750">
              <a:buFont typeface="Arial" panose="020B0604020202020204" pitchFamily="34" charset="0"/>
              <a:buChar char="•"/>
            </a:pPr>
            <a:r>
              <a:rPr lang="en-US" spc="-10" dirty="0">
                <a:cs typeface="Calibri"/>
              </a:rPr>
              <a:t>Is an island country within the Mediterranean Sea and the third largest and third most populous island in the Mediterranean. Is an ideal investment gateway to the European Union, as well as a portal for investment outside the EU, particularly into Middle East, India and China.</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p:cNvSpPr txBox="1"/>
          <p:nvPr/>
        </p:nvSpPr>
        <p:spPr>
          <a:xfrm>
            <a:off x="511629" y="4252032"/>
            <a:ext cx="3215318" cy="2585323"/>
          </a:xfrm>
          <a:prstGeom prst="rect">
            <a:avLst/>
          </a:prstGeom>
          <a:noFill/>
        </p:spPr>
        <p:txBody>
          <a:bodyPr wrap="square" rtlCol="0">
            <a:spAutoFit/>
          </a:bodyPr>
          <a:lstStyle/>
          <a:p>
            <a:pPr marL="24765" marR="5080"/>
            <a:endParaRPr lang="en-US" spc="-10" dirty="0">
              <a:solidFill>
                <a:srgbClr val="153C66"/>
              </a:solidFill>
              <a:cs typeface="Calibri"/>
            </a:endParaRPr>
          </a:p>
          <a:p>
            <a:pPr marL="310515" marR="5080" indent="-285750">
              <a:buFont typeface="Arial" panose="020B0604020202020204" pitchFamily="34" charset="0"/>
              <a:buChar char="•"/>
            </a:pPr>
            <a:r>
              <a:rPr lang="en-US" b="1" spc="-10" dirty="0">
                <a:solidFill>
                  <a:srgbClr val="CAAA84"/>
                </a:solidFill>
                <a:cs typeface="Calibri"/>
              </a:rPr>
              <a:t>Is an independent sovereign Republic with a presidential system of government. Executive power is exercised by the President who is elected universal suffrage for a five-year term. </a:t>
            </a:r>
          </a:p>
          <a:p>
            <a:pPr marL="367665" marR="5080" indent="-342900">
              <a:buFont typeface="Arial" panose="020B0604020202020204" pitchFamily="34" charset="0"/>
              <a:buChar char="•"/>
            </a:pPr>
            <a:endParaRPr lang="en-US" spc="-10" dirty="0">
              <a:solidFill>
                <a:srgbClr val="153C66"/>
              </a:solidFill>
              <a:cs typeface="Calibri"/>
            </a:endParaRPr>
          </a:p>
        </p:txBody>
      </p:sp>
      <p:sp>
        <p:nvSpPr>
          <p:cNvPr id="8" name="TextBox 7"/>
          <p:cNvSpPr txBox="1"/>
          <p:nvPr/>
        </p:nvSpPr>
        <p:spPr>
          <a:xfrm>
            <a:off x="4343400" y="4665315"/>
            <a:ext cx="3200400" cy="2062103"/>
          </a:xfrm>
          <a:prstGeom prst="rect">
            <a:avLst/>
          </a:prstGeom>
          <a:noFill/>
        </p:spPr>
        <p:txBody>
          <a:bodyPr wrap="square" rtlCol="0">
            <a:spAutoFit/>
          </a:bodyPr>
          <a:lstStyle/>
          <a:p>
            <a:pPr marL="367665" marR="5080" indent="-342900">
              <a:buFont typeface="Arial" panose="020B0604020202020204" pitchFamily="34" charset="0"/>
              <a:buChar char="•"/>
            </a:pPr>
            <a:r>
              <a:rPr lang="en-US" spc="-10" dirty="0">
                <a:cs typeface="Calibri"/>
              </a:rPr>
              <a:t>It has an easy access to major markets:</a:t>
            </a:r>
          </a:p>
          <a:p>
            <a:pPr marL="824865" marR="5080" lvl="1" indent="-342900">
              <a:buFont typeface="Courier New" panose="02070309020205020404" pitchFamily="49" charset="0"/>
              <a:buChar char="o"/>
            </a:pPr>
            <a:r>
              <a:rPr lang="en-US" sz="1400" spc="-10" dirty="0">
                <a:cs typeface="Calibri"/>
              </a:rPr>
              <a:t>Greece-Athens approx. 2h</a:t>
            </a:r>
          </a:p>
          <a:p>
            <a:pPr marL="824865" marR="5080" lvl="1" indent="-342900">
              <a:buFont typeface="Courier New" panose="02070309020205020404" pitchFamily="49" charset="0"/>
              <a:buChar char="o"/>
            </a:pPr>
            <a:r>
              <a:rPr lang="en-US" sz="1400" spc="-10" dirty="0">
                <a:cs typeface="Calibri"/>
              </a:rPr>
              <a:t>UK-London approx. 5h</a:t>
            </a:r>
          </a:p>
          <a:p>
            <a:pPr marL="824865" marR="5080" lvl="1" indent="-342900">
              <a:buFont typeface="Courier New" panose="02070309020205020404" pitchFamily="49" charset="0"/>
              <a:buChar char="o"/>
            </a:pPr>
            <a:r>
              <a:rPr lang="en-US" sz="1400" spc="-10" dirty="0">
                <a:cs typeface="Calibri"/>
              </a:rPr>
              <a:t>United Arab Emirates- Dubai approx. 3h</a:t>
            </a:r>
            <a:endParaRPr lang="en-US" sz="1400" dirty="0"/>
          </a:p>
          <a:p>
            <a:r>
              <a:rPr lang="en-US" dirty="0"/>
              <a:t>	</a:t>
            </a:r>
          </a:p>
          <a:p>
            <a:endParaRPr lang="en-US" dirty="0"/>
          </a:p>
        </p:txBody>
      </p:sp>
      <p:sp>
        <p:nvSpPr>
          <p:cNvPr id="9" name="TextBox 8"/>
          <p:cNvSpPr txBox="1"/>
          <p:nvPr/>
        </p:nvSpPr>
        <p:spPr>
          <a:xfrm>
            <a:off x="7543800" y="1078774"/>
            <a:ext cx="3733800" cy="2585323"/>
          </a:xfrm>
          <a:prstGeom prst="rect">
            <a:avLst/>
          </a:prstGeom>
          <a:noFill/>
        </p:spPr>
        <p:txBody>
          <a:bodyPr wrap="square" rtlCol="0">
            <a:spAutoFit/>
          </a:bodyPr>
          <a:lstStyle/>
          <a:p>
            <a:pPr marL="285750" indent="-285750">
              <a:buFont typeface="Arial" panose="020B0604020202020204" pitchFamily="34" charset="0"/>
              <a:buChar char="•"/>
            </a:pPr>
            <a:r>
              <a:rPr lang="en-US" b="1" spc="-10" dirty="0">
                <a:solidFill>
                  <a:srgbClr val="CAAA84"/>
                </a:solidFill>
                <a:cs typeface="Calibri"/>
              </a:rPr>
              <a:t>It was part of the British Empire from 1914 under military occupation from 1914–1925 and a Crown colony from 1925–1960.</a:t>
            </a:r>
          </a:p>
          <a:p>
            <a:pPr marL="285750" indent="-285750">
              <a:buFont typeface="Arial" panose="020B0604020202020204" pitchFamily="34" charset="0"/>
              <a:buChar char="•"/>
            </a:pPr>
            <a:endParaRPr lang="en-US" b="1" spc="-10" dirty="0">
              <a:solidFill>
                <a:srgbClr val="CAAA84"/>
              </a:solidFill>
              <a:cs typeface="Calibri"/>
            </a:endParaRPr>
          </a:p>
          <a:p>
            <a:pPr marL="285750" indent="-285750">
              <a:buFont typeface="Arial" panose="020B0604020202020204" pitchFamily="34" charset="0"/>
              <a:buChar char="•"/>
            </a:pPr>
            <a:r>
              <a:rPr lang="en-GB" dirty="0"/>
              <a:t>Cyprus Time is Greenwich Mean Time (GMT) +2 hours. Time difference from Hong Kong is +8</a:t>
            </a:r>
          </a:p>
          <a:p>
            <a:pPr marL="285750" indent="-285750">
              <a:buFont typeface="Arial" panose="020B0604020202020204" pitchFamily="34" charset="0"/>
              <a:buChar char="•"/>
            </a:pPr>
            <a:endParaRPr lang="en-US" spc="-10" dirty="0">
              <a:cs typeface="Calibri"/>
            </a:endParaRPr>
          </a:p>
        </p:txBody>
      </p:sp>
      <p:sp>
        <p:nvSpPr>
          <p:cNvPr id="10" name="TextBox 9"/>
          <p:cNvSpPr txBox="1"/>
          <p:nvPr/>
        </p:nvSpPr>
        <p:spPr>
          <a:xfrm>
            <a:off x="8077200" y="3834318"/>
            <a:ext cx="3962400" cy="2585323"/>
          </a:xfrm>
          <a:prstGeom prst="rect">
            <a:avLst/>
          </a:prstGeom>
          <a:noFill/>
        </p:spPr>
        <p:txBody>
          <a:bodyPr wrap="square" rtlCol="0">
            <a:spAutoFit/>
          </a:bodyPr>
          <a:lstStyle/>
          <a:p>
            <a:pPr marL="285750" indent="-285750">
              <a:buFont typeface="Arial" panose="020B0604020202020204" pitchFamily="34" charset="0"/>
              <a:buChar char="•"/>
            </a:pPr>
            <a:r>
              <a:rPr lang="en-US" b="1" spc="-10" dirty="0">
                <a:solidFill>
                  <a:srgbClr val="CAAA84"/>
                </a:solidFill>
                <a:cs typeface="Calibri"/>
              </a:rPr>
              <a:t>It has a highly developed system of primary and secondary education offering both public and private education. The high quality of instruction can be attributed in part to the fact that nearly 7% of the GDP is spent on education which makes Cyprus one of the top three spenders of education in the EU</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
        <p:nvSpPr>
          <p:cNvPr id="13" name="Slide Number Placeholder 12"/>
          <p:cNvSpPr>
            <a:spLocks noGrp="1"/>
          </p:cNvSpPr>
          <p:nvPr>
            <p:ph type="sldNum" sz="quarter" idx="12"/>
          </p:nvPr>
        </p:nvSpPr>
        <p:spPr/>
        <p:txBody>
          <a:bodyPr/>
          <a:lstStyle/>
          <a:p>
            <a:fld id="{B6F15528-21DE-4FAA-801E-634DDDAF4B2B}" type="slidenum">
              <a:rPr lang="en-US" smtClean="0"/>
              <a:t>2</a:t>
            </a:fld>
            <a:endParaRPr lang="en-US"/>
          </a:p>
        </p:txBody>
      </p:sp>
      <p:pic>
        <p:nvPicPr>
          <p:cNvPr id="15" name="Picture 14">
            <a:extLst>
              <a:ext uri="{FF2B5EF4-FFF2-40B4-BE49-F238E27FC236}">
                <a16:creationId xmlns:a16="http://schemas.microsoft.com/office/drawing/2014/main" id="{2860B372-6264-42F0-A6E6-9CA788F8D3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199" y="958210"/>
            <a:ext cx="3296149" cy="3206496"/>
          </a:xfrm>
          <a:prstGeom prst="rect">
            <a:avLst/>
          </a:prstGeom>
        </p:spPr>
      </p:pic>
    </p:spTree>
    <p:extLst>
      <p:ext uri="{BB962C8B-B14F-4D97-AF65-F5344CB8AC3E}">
        <p14:creationId xmlns:p14="http://schemas.microsoft.com/office/powerpoint/2010/main" val="1620911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14800" y="1349945"/>
            <a:ext cx="7906646" cy="5170933"/>
          </a:xfrm>
          <a:prstGeom prst="rect">
            <a:avLst/>
          </a:prstGeom>
          <a:blipFill>
            <a:blip r:embed="rId2" cstate="print"/>
            <a:stretch>
              <a:fillRect/>
            </a:stretch>
          </a:blipFill>
          <a:effectLst>
            <a:softEdge rad="127000"/>
          </a:effectLst>
        </p:spPr>
        <p:txBody>
          <a:bodyPr wrap="square" lIns="0" tIns="0" rIns="0" bIns="0" rtlCol="0"/>
          <a:lstStyle/>
          <a:p>
            <a:endParaRPr/>
          </a:p>
        </p:txBody>
      </p:sp>
      <p:sp>
        <p:nvSpPr>
          <p:cNvPr id="3" name="object 3"/>
          <p:cNvSpPr txBox="1"/>
          <p:nvPr/>
        </p:nvSpPr>
        <p:spPr>
          <a:xfrm>
            <a:off x="533400" y="1600200"/>
            <a:ext cx="3107055" cy="5091137"/>
          </a:xfrm>
          <a:prstGeom prst="rect">
            <a:avLst/>
          </a:prstGeom>
        </p:spPr>
        <p:txBody>
          <a:bodyPr vert="horz" wrap="square" lIns="0" tIns="0" rIns="0" bIns="0" rtlCol="0">
            <a:spAutoFit/>
          </a:bodyPr>
          <a:lstStyle/>
          <a:p>
            <a:pPr marL="355600" indent="-342900">
              <a:lnSpc>
                <a:spcPct val="100000"/>
              </a:lnSpc>
              <a:buFont typeface="Wingdings" panose="05000000000000000000" pitchFamily="2" charset="2"/>
              <a:buChar char="v"/>
              <a:tabLst>
                <a:tab pos="240665" algn="l"/>
              </a:tabLst>
            </a:pPr>
            <a:r>
              <a:rPr sz="2000" dirty="0">
                <a:latin typeface="Calibri"/>
                <a:cs typeface="Calibri"/>
              </a:rPr>
              <a:t>O&amp;G</a:t>
            </a:r>
            <a:r>
              <a:rPr sz="2000" spc="-95" dirty="0">
                <a:latin typeface="Calibri"/>
                <a:cs typeface="Calibri"/>
              </a:rPr>
              <a:t> </a:t>
            </a:r>
            <a:r>
              <a:rPr sz="2000" spc="-10" dirty="0">
                <a:latin typeface="Calibri"/>
                <a:cs typeface="Calibri"/>
              </a:rPr>
              <a:t>majors</a:t>
            </a:r>
            <a:endParaRPr sz="2000" dirty="0">
              <a:latin typeface="Calibri"/>
              <a:cs typeface="Calibri"/>
            </a:endParaRPr>
          </a:p>
          <a:p>
            <a:pPr>
              <a:lnSpc>
                <a:spcPct val="100000"/>
              </a:lnSpc>
              <a:spcBef>
                <a:spcPts val="10"/>
              </a:spcBef>
            </a:pPr>
            <a:endParaRPr sz="2150" dirty="0">
              <a:latin typeface="Times New Roman"/>
              <a:cs typeface="Times New Roman"/>
            </a:endParaRPr>
          </a:p>
          <a:p>
            <a:pPr marL="355600" indent="-342900">
              <a:lnSpc>
                <a:spcPct val="100000"/>
              </a:lnSpc>
              <a:buFont typeface="Wingdings" panose="05000000000000000000" pitchFamily="2" charset="2"/>
              <a:buChar char="v"/>
              <a:tabLst>
                <a:tab pos="240665" algn="l"/>
              </a:tabLst>
            </a:pPr>
            <a:r>
              <a:rPr sz="2000" spc="-10" dirty="0">
                <a:latin typeface="Calibri"/>
                <a:cs typeface="Calibri"/>
              </a:rPr>
              <a:t>World-class</a:t>
            </a:r>
            <a:r>
              <a:rPr sz="2000" spc="-35" dirty="0">
                <a:latin typeface="Calibri"/>
                <a:cs typeface="Calibri"/>
              </a:rPr>
              <a:t> </a:t>
            </a:r>
            <a:r>
              <a:rPr sz="2000" spc="-10" dirty="0">
                <a:latin typeface="Calibri"/>
                <a:cs typeface="Calibri"/>
              </a:rPr>
              <a:t>discoveries</a:t>
            </a:r>
            <a:endParaRPr sz="2000" dirty="0">
              <a:latin typeface="Calibri"/>
              <a:cs typeface="Calibri"/>
            </a:endParaRPr>
          </a:p>
          <a:p>
            <a:pPr marL="342900" indent="-342900">
              <a:lnSpc>
                <a:spcPct val="100000"/>
              </a:lnSpc>
              <a:spcBef>
                <a:spcPts val="55"/>
              </a:spcBef>
              <a:buFont typeface="Wingdings" panose="05000000000000000000" pitchFamily="2" charset="2"/>
              <a:buChar char="v"/>
            </a:pPr>
            <a:endParaRPr sz="2100" dirty="0">
              <a:latin typeface="Times New Roman"/>
              <a:cs typeface="Times New Roman"/>
            </a:endParaRPr>
          </a:p>
          <a:p>
            <a:pPr marL="355600" indent="-342900">
              <a:lnSpc>
                <a:spcPct val="100000"/>
              </a:lnSpc>
              <a:buFont typeface="Wingdings" panose="05000000000000000000" pitchFamily="2" charset="2"/>
              <a:buChar char="v"/>
              <a:tabLst>
                <a:tab pos="240665" algn="l"/>
              </a:tabLst>
            </a:pPr>
            <a:r>
              <a:rPr sz="2000" spc="-10" dirty="0">
                <a:latin typeface="Calibri"/>
                <a:cs typeface="Calibri"/>
              </a:rPr>
              <a:t>Exploration </a:t>
            </a:r>
            <a:r>
              <a:rPr sz="2000" dirty="0">
                <a:latin typeface="Calibri"/>
                <a:cs typeface="Calibri"/>
              </a:rPr>
              <a:t>&amp;</a:t>
            </a:r>
            <a:r>
              <a:rPr sz="2000" spc="-40" dirty="0">
                <a:latin typeface="Calibri"/>
                <a:cs typeface="Calibri"/>
              </a:rPr>
              <a:t> </a:t>
            </a:r>
            <a:r>
              <a:rPr sz="2000" spc="-10" dirty="0">
                <a:latin typeface="Calibri"/>
                <a:cs typeface="Calibri"/>
              </a:rPr>
              <a:t>Development</a:t>
            </a:r>
            <a:endParaRPr sz="2000" dirty="0">
              <a:latin typeface="Calibri"/>
              <a:cs typeface="Calibri"/>
            </a:endParaRPr>
          </a:p>
          <a:p>
            <a:pPr marL="342900" indent="-342900">
              <a:lnSpc>
                <a:spcPct val="100000"/>
              </a:lnSpc>
              <a:spcBef>
                <a:spcPts val="5"/>
              </a:spcBef>
              <a:buFont typeface="Wingdings" panose="05000000000000000000" pitchFamily="2" charset="2"/>
              <a:buChar char="v"/>
            </a:pPr>
            <a:endParaRPr sz="2150" dirty="0">
              <a:latin typeface="Times New Roman"/>
              <a:cs typeface="Times New Roman"/>
            </a:endParaRPr>
          </a:p>
          <a:p>
            <a:pPr marL="355600" indent="-342900">
              <a:lnSpc>
                <a:spcPct val="100000"/>
              </a:lnSpc>
              <a:spcBef>
                <a:spcPts val="5"/>
              </a:spcBef>
              <a:buFont typeface="Wingdings" panose="05000000000000000000" pitchFamily="2" charset="2"/>
              <a:buChar char="v"/>
              <a:tabLst>
                <a:tab pos="240665" algn="l"/>
              </a:tabLst>
            </a:pPr>
            <a:r>
              <a:rPr sz="2000" spc="-5" dirty="0">
                <a:latin typeface="Calibri"/>
                <a:cs typeface="Calibri"/>
              </a:rPr>
              <a:t>Monetization</a:t>
            </a:r>
            <a:r>
              <a:rPr sz="2000" spc="-105" dirty="0">
                <a:latin typeface="Calibri"/>
                <a:cs typeface="Calibri"/>
              </a:rPr>
              <a:t> </a:t>
            </a:r>
            <a:r>
              <a:rPr sz="2000" dirty="0">
                <a:latin typeface="Calibri"/>
                <a:cs typeface="Calibri"/>
              </a:rPr>
              <a:t>(LNG)</a:t>
            </a:r>
          </a:p>
          <a:p>
            <a:pPr marL="342900" indent="-342900">
              <a:lnSpc>
                <a:spcPct val="100000"/>
              </a:lnSpc>
              <a:spcBef>
                <a:spcPts val="10"/>
              </a:spcBef>
              <a:buFont typeface="Wingdings" panose="05000000000000000000" pitchFamily="2" charset="2"/>
              <a:buChar char="v"/>
            </a:pPr>
            <a:endParaRPr sz="2150" dirty="0">
              <a:latin typeface="Times New Roman"/>
              <a:cs typeface="Times New Roman"/>
            </a:endParaRPr>
          </a:p>
          <a:p>
            <a:pPr marL="355600" indent="-342900">
              <a:lnSpc>
                <a:spcPct val="100000"/>
              </a:lnSpc>
              <a:spcBef>
                <a:spcPts val="5"/>
              </a:spcBef>
              <a:buFont typeface="Wingdings" panose="05000000000000000000" pitchFamily="2" charset="2"/>
              <a:buChar char="v"/>
              <a:tabLst>
                <a:tab pos="240665" algn="l"/>
              </a:tabLst>
            </a:pPr>
            <a:r>
              <a:rPr sz="2000" spc="-5" dirty="0">
                <a:latin typeface="Calibri"/>
                <a:cs typeface="Calibri"/>
              </a:rPr>
              <a:t>Multi-billion</a:t>
            </a:r>
            <a:r>
              <a:rPr sz="2000" spc="-30" dirty="0">
                <a:latin typeface="Calibri"/>
                <a:cs typeface="Calibri"/>
              </a:rPr>
              <a:t> </a:t>
            </a:r>
            <a:r>
              <a:rPr sz="2000" spc="-10" dirty="0">
                <a:latin typeface="Calibri"/>
                <a:cs typeface="Calibri"/>
              </a:rPr>
              <a:t>projects</a:t>
            </a:r>
            <a:endParaRPr sz="2000" dirty="0">
              <a:latin typeface="Calibri"/>
              <a:cs typeface="Calibri"/>
            </a:endParaRPr>
          </a:p>
          <a:p>
            <a:pPr marL="342900" indent="-342900">
              <a:lnSpc>
                <a:spcPct val="100000"/>
              </a:lnSpc>
              <a:buFont typeface="Wingdings" panose="05000000000000000000" pitchFamily="2" charset="2"/>
              <a:buChar char="v"/>
            </a:pPr>
            <a:endParaRPr sz="2150" dirty="0">
              <a:latin typeface="Times New Roman"/>
              <a:cs typeface="Times New Roman"/>
            </a:endParaRPr>
          </a:p>
          <a:p>
            <a:pPr marL="355600" indent="-342900">
              <a:lnSpc>
                <a:spcPct val="100000"/>
              </a:lnSpc>
              <a:buFont typeface="Wingdings" panose="05000000000000000000" pitchFamily="2" charset="2"/>
              <a:buChar char="v"/>
              <a:tabLst>
                <a:tab pos="240665" algn="l"/>
              </a:tabLst>
            </a:pPr>
            <a:r>
              <a:rPr sz="2000" spc="-5" dirty="0">
                <a:latin typeface="Calibri"/>
                <a:cs typeface="Calibri"/>
              </a:rPr>
              <a:t>Regional </a:t>
            </a:r>
            <a:r>
              <a:rPr sz="2000" dirty="0">
                <a:latin typeface="Calibri"/>
                <a:cs typeface="Calibri"/>
              </a:rPr>
              <a:t>service</a:t>
            </a:r>
            <a:r>
              <a:rPr sz="2000" spc="-75" dirty="0">
                <a:latin typeface="Calibri"/>
                <a:cs typeface="Calibri"/>
              </a:rPr>
              <a:t> </a:t>
            </a:r>
            <a:r>
              <a:rPr sz="2000" spc="-5" dirty="0">
                <a:latin typeface="Calibri"/>
                <a:cs typeface="Calibri"/>
              </a:rPr>
              <a:t>base</a:t>
            </a:r>
            <a:endParaRPr sz="2000" dirty="0">
              <a:latin typeface="Calibri"/>
              <a:cs typeface="Calibri"/>
            </a:endParaRPr>
          </a:p>
          <a:p>
            <a:pPr marL="342900" indent="-342900">
              <a:lnSpc>
                <a:spcPct val="100000"/>
              </a:lnSpc>
              <a:spcBef>
                <a:spcPts val="10"/>
              </a:spcBef>
              <a:buFont typeface="Wingdings" panose="05000000000000000000" pitchFamily="2" charset="2"/>
              <a:buChar char="v"/>
            </a:pPr>
            <a:endParaRPr sz="2150" dirty="0">
              <a:latin typeface="Times New Roman"/>
              <a:cs typeface="Times New Roman"/>
            </a:endParaRPr>
          </a:p>
          <a:p>
            <a:pPr marL="355600" indent="-342900">
              <a:lnSpc>
                <a:spcPct val="100000"/>
              </a:lnSpc>
              <a:spcBef>
                <a:spcPts val="5"/>
              </a:spcBef>
              <a:buFont typeface="Wingdings" panose="05000000000000000000" pitchFamily="2" charset="2"/>
              <a:buChar char="v"/>
              <a:tabLst>
                <a:tab pos="240665" algn="l"/>
              </a:tabLst>
            </a:pPr>
            <a:r>
              <a:rPr sz="2000" spc="-10" dirty="0" err="1">
                <a:latin typeface="Calibri"/>
                <a:cs typeface="Calibri"/>
              </a:rPr>
              <a:t>EastMed</a:t>
            </a:r>
            <a:r>
              <a:rPr sz="2000" spc="-10" dirty="0">
                <a:latin typeface="Calibri"/>
                <a:cs typeface="Calibri"/>
              </a:rPr>
              <a:t> gas</a:t>
            </a:r>
            <a:r>
              <a:rPr sz="2000" spc="-65" dirty="0">
                <a:latin typeface="Calibri"/>
                <a:cs typeface="Calibri"/>
              </a:rPr>
              <a:t> </a:t>
            </a:r>
            <a:r>
              <a:rPr sz="2000" spc="-5" dirty="0">
                <a:latin typeface="Calibri"/>
                <a:cs typeface="Calibri"/>
              </a:rPr>
              <a:t>pipeline</a:t>
            </a:r>
            <a:endParaRPr sz="2000" dirty="0">
              <a:latin typeface="Calibri"/>
              <a:cs typeface="Calibri"/>
            </a:endParaRPr>
          </a:p>
          <a:p>
            <a:pPr marL="342900" indent="-342900">
              <a:lnSpc>
                <a:spcPct val="100000"/>
              </a:lnSpc>
              <a:spcBef>
                <a:spcPts val="10"/>
              </a:spcBef>
              <a:buFont typeface="Wingdings" panose="05000000000000000000" pitchFamily="2" charset="2"/>
              <a:buChar char="v"/>
            </a:pPr>
            <a:endParaRPr sz="2150" dirty="0">
              <a:latin typeface="Times New Roman"/>
              <a:cs typeface="Times New Roman"/>
            </a:endParaRPr>
          </a:p>
          <a:p>
            <a:pPr marL="355600" indent="-342900">
              <a:lnSpc>
                <a:spcPct val="100000"/>
              </a:lnSpc>
              <a:buFont typeface="Wingdings" panose="05000000000000000000" pitchFamily="2" charset="2"/>
              <a:buChar char="v"/>
              <a:tabLst>
                <a:tab pos="240665" algn="l"/>
              </a:tabLst>
            </a:pPr>
            <a:r>
              <a:rPr sz="2000" spc="-10" dirty="0" err="1">
                <a:latin typeface="Calibri"/>
                <a:cs typeface="Calibri"/>
              </a:rPr>
              <a:t>EuroAsia</a:t>
            </a:r>
            <a:r>
              <a:rPr sz="2000" spc="-30" dirty="0">
                <a:latin typeface="Calibri"/>
                <a:cs typeface="Calibri"/>
              </a:rPr>
              <a:t> </a:t>
            </a:r>
            <a:r>
              <a:rPr sz="2000" spc="-10" dirty="0">
                <a:latin typeface="Calibri"/>
                <a:cs typeface="Calibri"/>
              </a:rPr>
              <a:t>Interconnector</a:t>
            </a:r>
            <a:endParaRPr sz="2000" dirty="0">
              <a:latin typeface="Calibri"/>
              <a:cs typeface="Calibri"/>
            </a:endParaRPr>
          </a:p>
        </p:txBody>
      </p:sp>
      <p:sp>
        <p:nvSpPr>
          <p:cNvPr id="4" name="object 4"/>
          <p:cNvSpPr/>
          <p:nvPr/>
        </p:nvSpPr>
        <p:spPr>
          <a:xfrm>
            <a:off x="10913364" y="0"/>
            <a:ext cx="1278635" cy="1077467"/>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981200" y="56317"/>
            <a:ext cx="5423535" cy="1354217"/>
          </a:xfrm>
          <a:prstGeom prst="rect">
            <a:avLst/>
          </a:prstGeom>
        </p:spPr>
        <p:txBody>
          <a:bodyPr vert="horz" wrap="square" lIns="0" tIns="0" rIns="0" bIns="0" rtlCol="0">
            <a:spAutoFit/>
          </a:bodyPr>
          <a:lstStyle/>
          <a:p>
            <a:pPr marL="12700">
              <a:lnSpc>
                <a:spcPct val="100000"/>
              </a:lnSpc>
            </a:pPr>
            <a:r>
              <a:rPr b="1" spc="-5" dirty="0">
                <a:solidFill>
                  <a:srgbClr val="800020"/>
                </a:solidFill>
              </a:rPr>
              <a:t>Oil &amp; Gas:</a:t>
            </a:r>
            <a:r>
              <a:rPr lang="en-GB" b="1" spc="-5" dirty="0">
                <a:solidFill>
                  <a:srgbClr val="800020"/>
                </a:solidFill>
              </a:rPr>
              <a:t>An Emerging Energy Player </a:t>
            </a:r>
            <a:endParaRPr b="1" spc="-10" dirty="0">
              <a:solidFill>
                <a:srgbClr val="80002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t>20</a:t>
            </a:fld>
            <a:endParaRPr lang="en-U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1291" y="1487424"/>
            <a:ext cx="2958084" cy="277672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21208" y="1577339"/>
            <a:ext cx="2699385" cy="2517775"/>
          </a:xfrm>
          <a:custGeom>
            <a:avLst/>
            <a:gdLst/>
            <a:ahLst/>
            <a:cxnLst/>
            <a:rect l="l" t="t" r="r" b="b"/>
            <a:pathLst>
              <a:path w="2699385" h="2517775">
                <a:moveTo>
                  <a:pt x="0" y="2517648"/>
                </a:moveTo>
                <a:lnTo>
                  <a:pt x="2699004" y="2517648"/>
                </a:lnTo>
                <a:lnTo>
                  <a:pt x="2699004" y="0"/>
                </a:lnTo>
                <a:lnTo>
                  <a:pt x="0" y="0"/>
                </a:lnTo>
                <a:lnTo>
                  <a:pt x="0" y="2517648"/>
                </a:lnTo>
                <a:close/>
              </a:path>
            </a:pathLst>
          </a:custGeom>
          <a:ln w="9144">
            <a:solidFill>
              <a:srgbClr val="CCCCCC"/>
            </a:solidFill>
          </a:ln>
        </p:spPr>
        <p:txBody>
          <a:bodyPr wrap="square" lIns="0" tIns="0" rIns="0" bIns="0" rtlCol="0"/>
          <a:lstStyle/>
          <a:p>
            <a:endParaRPr/>
          </a:p>
        </p:txBody>
      </p:sp>
      <p:sp>
        <p:nvSpPr>
          <p:cNvPr id="4" name="object 4"/>
          <p:cNvSpPr/>
          <p:nvPr/>
        </p:nvSpPr>
        <p:spPr>
          <a:xfrm>
            <a:off x="638555" y="1694688"/>
            <a:ext cx="2418715" cy="1958339"/>
          </a:xfrm>
          <a:custGeom>
            <a:avLst/>
            <a:gdLst/>
            <a:ahLst/>
            <a:cxnLst/>
            <a:rect l="l" t="t" r="r" b="b"/>
            <a:pathLst>
              <a:path w="2418715" h="1958339">
                <a:moveTo>
                  <a:pt x="0" y="1958339"/>
                </a:moveTo>
                <a:lnTo>
                  <a:pt x="2418588" y="1958339"/>
                </a:lnTo>
                <a:lnTo>
                  <a:pt x="2418588" y="0"/>
                </a:lnTo>
                <a:lnTo>
                  <a:pt x="0" y="0"/>
                </a:lnTo>
                <a:lnTo>
                  <a:pt x="0" y="1958339"/>
                </a:lnTo>
                <a:close/>
              </a:path>
            </a:pathLst>
          </a:custGeom>
          <a:solidFill>
            <a:srgbClr val="153C66"/>
          </a:solidFill>
        </p:spPr>
        <p:txBody>
          <a:bodyPr wrap="square" lIns="0" tIns="0" rIns="0" bIns="0" rtlCol="0"/>
          <a:lstStyle/>
          <a:p>
            <a:endParaRPr/>
          </a:p>
        </p:txBody>
      </p:sp>
      <p:sp>
        <p:nvSpPr>
          <p:cNvPr id="5" name="object 5"/>
          <p:cNvSpPr/>
          <p:nvPr/>
        </p:nvSpPr>
        <p:spPr>
          <a:xfrm>
            <a:off x="1540763" y="1888235"/>
            <a:ext cx="300134" cy="46427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540763" y="1658111"/>
            <a:ext cx="56515" cy="227329"/>
          </a:xfrm>
          <a:custGeom>
            <a:avLst/>
            <a:gdLst/>
            <a:ahLst/>
            <a:cxnLst/>
            <a:rect l="l" t="t" r="r" b="b"/>
            <a:pathLst>
              <a:path w="56515" h="227330">
                <a:moveTo>
                  <a:pt x="20574" y="0"/>
                </a:moveTo>
                <a:lnTo>
                  <a:pt x="0" y="227075"/>
                </a:lnTo>
                <a:lnTo>
                  <a:pt x="36576" y="227075"/>
                </a:lnTo>
                <a:lnTo>
                  <a:pt x="56388" y="3048"/>
                </a:lnTo>
                <a:lnTo>
                  <a:pt x="20574" y="0"/>
                </a:lnTo>
                <a:close/>
              </a:path>
            </a:pathLst>
          </a:custGeom>
          <a:solidFill>
            <a:srgbClr val="E6E6E6"/>
          </a:solidFill>
        </p:spPr>
        <p:txBody>
          <a:bodyPr wrap="square" lIns="0" tIns="0" rIns="0" bIns="0" rtlCol="0"/>
          <a:lstStyle/>
          <a:p>
            <a:endParaRPr/>
          </a:p>
        </p:txBody>
      </p:sp>
      <p:sp>
        <p:nvSpPr>
          <p:cNvPr id="7" name="object 7"/>
          <p:cNvSpPr/>
          <p:nvPr/>
        </p:nvSpPr>
        <p:spPr>
          <a:xfrm>
            <a:off x="1551432" y="1659635"/>
            <a:ext cx="26034" cy="226060"/>
          </a:xfrm>
          <a:custGeom>
            <a:avLst/>
            <a:gdLst/>
            <a:ahLst/>
            <a:cxnLst/>
            <a:rect l="l" t="t" r="r" b="b"/>
            <a:pathLst>
              <a:path w="26034" h="226060">
                <a:moveTo>
                  <a:pt x="18923" y="0"/>
                </a:moveTo>
                <a:lnTo>
                  <a:pt x="0" y="225551"/>
                </a:lnTo>
                <a:lnTo>
                  <a:pt x="6984" y="225551"/>
                </a:lnTo>
                <a:lnTo>
                  <a:pt x="25908" y="508"/>
                </a:lnTo>
                <a:lnTo>
                  <a:pt x="18923" y="0"/>
                </a:lnTo>
                <a:close/>
              </a:path>
            </a:pathLst>
          </a:custGeom>
          <a:solidFill>
            <a:srgbClr val="FFFFFF"/>
          </a:solidFill>
        </p:spPr>
        <p:txBody>
          <a:bodyPr wrap="square" lIns="0" tIns="0" rIns="0" bIns="0" rtlCol="0"/>
          <a:lstStyle/>
          <a:p>
            <a:endParaRPr/>
          </a:p>
        </p:txBody>
      </p:sp>
      <p:sp>
        <p:nvSpPr>
          <p:cNvPr id="8" name="object 8"/>
          <p:cNvSpPr/>
          <p:nvPr/>
        </p:nvSpPr>
        <p:spPr>
          <a:xfrm>
            <a:off x="1462024" y="1548383"/>
            <a:ext cx="251460" cy="204470"/>
          </a:xfrm>
          <a:custGeom>
            <a:avLst/>
            <a:gdLst/>
            <a:ahLst/>
            <a:cxnLst/>
            <a:rect l="l" t="t" r="r" b="b"/>
            <a:pathLst>
              <a:path w="251460" h="204469">
                <a:moveTo>
                  <a:pt x="134238" y="0"/>
                </a:moveTo>
                <a:lnTo>
                  <a:pt x="84796" y="3750"/>
                </a:lnTo>
                <a:lnTo>
                  <a:pt x="43116" y="22193"/>
                </a:lnTo>
                <a:lnTo>
                  <a:pt x="13438" y="52399"/>
                </a:lnTo>
                <a:lnTo>
                  <a:pt x="0" y="91439"/>
                </a:lnTo>
                <a:lnTo>
                  <a:pt x="6298" y="131885"/>
                </a:lnTo>
                <a:lnTo>
                  <a:pt x="30289" y="166592"/>
                </a:lnTo>
                <a:lnTo>
                  <a:pt x="68187" y="191916"/>
                </a:lnTo>
                <a:lnTo>
                  <a:pt x="116204" y="204215"/>
                </a:lnTo>
                <a:lnTo>
                  <a:pt x="165727" y="200473"/>
                </a:lnTo>
                <a:lnTo>
                  <a:pt x="207581" y="182086"/>
                </a:lnTo>
                <a:lnTo>
                  <a:pt x="237434" y="152030"/>
                </a:lnTo>
                <a:lnTo>
                  <a:pt x="250951" y="113283"/>
                </a:lnTo>
                <a:lnTo>
                  <a:pt x="244359" y="72544"/>
                </a:lnTo>
                <a:lnTo>
                  <a:pt x="220218" y="37687"/>
                </a:lnTo>
                <a:lnTo>
                  <a:pt x="182264" y="12307"/>
                </a:lnTo>
                <a:lnTo>
                  <a:pt x="134238" y="0"/>
                </a:lnTo>
                <a:close/>
              </a:path>
            </a:pathLst>
          </a:custGeom>
          <a:solidFill>
            <a:srgbClr val="7B7B7B"/>
          </a:solidFill>
        </p:spPr>
        <p:txBody>
          <a:bodyPr wrap="square" lIns="0" tIns="0" rIns="0" bIns="0" rtlCol="0"/>
          <a:lstStyle/>
          <a:p>
            <a:endParaRPr/>
          </a:p>
        </p:txBody>
      </p:sp>
      <p:sp>
        <p:nvSpPr>
          <p:cNvPr id="9" name="object 9"/>
          <p:cNvSpPr/>
          <p:nvPr/>
        </p:nvSpPr>
        <p:spPr>
          <a:xfrm>
            <a:off x="1470786" y="1550924"/>
            <a:ext cx="234950" cy="188595"/>
          </a:xfrm>
          <a:custGeom>
            <a:avLst/>
            <a:gdLst/>
            <a:ahLst/>
            <a:cxnLst/>
            <a:rect l="l" t="t" r="r" b="b"/>
            <a:pathLst>
              <a:path w="234950" h="188594">
                <a:moveTo>
                  <a:pt x="125729" y="0"/>
                </a:moveTo>
                <a:lnTo>
                  <a:pt x="79456" y="3474"/>
                </a:lnTo>
                <a:lnTo>
                  <a:pt x="40338" y="20462"/>
                </a:lnTo>
                <a:lnTo>
                  <a:pt x="12483" y="48238"/>
                </a:lnTo>
                <a:lnTo>
                  <a:pt x="0" y="84074"/>
                </a:lnTo>
                <a:lnTo>
                  <a:pt x="5895" y="121727"/>
                </a:lnTo>
                <a:lnTo>
                  <a:pt x="28305" y="153844"/>
                </a:lnTo>
                <a:lnTo>
                  <a:pt x="63740" y="177174"/>
                </a:lnTo>
                <a:lnTo>
                  <a:pt x="108712" y="188467"/>
                </a:lnTo>
                <a:lnTo>
                  <a:pt x="155199" y="184993"/>
                </a:lnTo>
                <a:lnTo>
                  <a:pt x="194294" y="168005"/>
                </a:lnTo>
                <a:lnTo>
                  <a:pt x="222029" y="140229"/>
                </a:lnTo>
                <a:lnTo>
                  <a:pt x="234442" y="104393"/>
                </a:lnTo>
                <a:lnTo>
                  <a:pt x="228546" y="66954"/>
                </a:lnTo>
                <a:lnTo>
                  <a:pt x="206136" y="34813"/>
                </a:lnTo>
                <a:lnTo>
                  <a:pt x="170701" y="11364"/>
                </a:lnTo>
                <a:lnTo>
                  <a:pt x="125729" y="0"/>
                </a:lnTo>
                <a:close/>
              </a:path>
            </a:pathLst>
          </a:custGeom>
          <a:solidFill>
            <a:srgbClr val="A4A4A4"/>
          </a:solidFill>
        </p:spPr>
        <p:txBody>
          <a:bodyPr wrap="square" lIns="0" tIns="0" rIns="0" bIns="0" rtlCol="0"/>
          <a:lstStyle/>
          <a:p>
            <a:endParaRPr/>
          </a:p>
        </p:txBody>
      </p:sp>
      <p:sp>
        <p:nvSpPr>
          <p:cNvPr id="10" name="object 10"/>
          <p:cNvSpPr/>
          <p:nvPr/>
        </p:nvSpPr>
        <p:spPr>
          <a:xfrm>
            <a:off x="1529588" y="1516380"/>
            <a:ext cx="130175" cy="160020"/>
          </a:xfrm>
          <a:custGeom>
            <a:avLst/>
            <a:gdLst/>
            <a:ahLst/>
            <a:cxnLst/>
            <a:rect l="l" t="t" r="r" b="b"/>
            <a:pathLst>
              <a:path w="130175" h="160019">
                <a:moveTo>
                  <a:pt x="9143" y="0"/>
                </a:moveTo>
                <a:lnTo>
                  <a:pt x="0" y="104648"/>
                </a:lnTo>
                <a:lnTo>
                  <a:pt x="3038" y="124551"/>
                </a:lnTo>
                <a:lnTo>
                  <a:pt x="14684" y="141573"/>
                </a:lnTo>
                <a:lnTo>
                  <a:pt x="33021" y="153975"/>
                </a:lnTo>
                <a:lnTo>
                  <a:pt x="56134" y="160020"/>
                </a:lnTo>
                <a:lnTo>
                  <a:pt x="80174" y="158232"/>
                </a:lnTo>
                <a:lnTo>
                  <a:pt x="100441" y="149240"/>
                </a:lnTo>
                <a:lnTo>
                  <a:pt x="114873" y="134463"/>
                </a:lnTo>
                <a:lnTo>
                  <a:pt x="121412" y="115316"/>
                </a:lnTo>
                <a:lnTo>
                  <a:pt x="130048" y="10795"/>
                </a:lnTo>
                <a:lnTo>
                  <a:pt x="9143" y="0"/>
                </a:lnTo>
                <a:close/>
              </a:path>
            </a:pathLst>
          </a:custGeom>
          <a:solidFill>
            <a:srgbClr val="7B7B7B"/>
          </a:solidFill>
        </p:spPr>
        <p:txBody>
          <a:bodyPr wrap="square" lIns="0" tIns="0" rIns="0" bIns="0" rtlCol="0"/>
          <a:lstStyle/>
          <a:p>
            <a:endParaRPr/>
          </a:p>
        </p:txBody>
      </p:sp>
      <p:sp>
        <p:nvSpPr>
          <p:cNvPr id="11" name="object 11"/>
          <p:cNvSpPr/>
          <p:nvPr/>
        </p:nvSpPr>
        <p:spPr>
          <a:xfrm>
            <a:off x="1536700" y="1527047"/>
            <a:ext cx="114300" cy="140970"/>
          </a:xfrm>
          <a:custGeom>
            <a:avLst/>
            <a:gdLst/>
            <a:ahLst/>
            <a:cxnLst/>
            <a:rect l="l" t="t" r="r" b="b"/>
            <a:pathLst>
              <a:path w="114300" h="140969">
                <a:moveTo>
                  <a:pt x="8128" y="0"/>
                </a:moveTo>
                <a:lnTo>
                  <a:pt x="0" y="92201"/>
                </a:lnTo>
                <a:lnTo>
                  <a:pt x="2698" y="109640"/>
                </a:lnTo>
                <a:lnTo>
                  <a:pt x="12826" y="124555"/>
                </a:lnTo>
                <a:lnTo>
                  <a:pt x="28860" y="135421"/>
                </a:lnTo>
                <a:lnTo>
                  <a:pt x="49275" y="140715"/>
                </a:lnTo>
                <a:lnTo>
                  <a:pt x="70016" y="139066"/>
                </a:lnTo>
                <a:lnTo>
                  <a:pt x="87566" y="131143"/>
                </a:lnTo>
                <a:lnTo>
                  <a:pt x="100068" y="118195"/>
                </a:lnTo>
                <a:lnTo>
                  <a:pt x="105663" y="101473"/>
                </a:lnTo>
                <a:lnTo>
                  <a:pt x="113792" y="9271"/>
                </a:lnTo>
                <a:lnTo>
                  <a:pt x="8128" y="0"/>
                </a:lnTo>
                <a:close/>
              </a:path>
            </a:pathLst>
          </a:custGeom>
          <a:solidFill>
            <a:srgbClr val="A4A4A4"/>
          </a:solidFill>
        </p:spPr>
        <p:txBody>
          <a:bodyPr wrap="square" lIns="0" tIns="0" rIns="0" bIns="0" rtlCol="0"/>
          <a:lstStyle/>
          <a:p>
            <a:endParaRPr/>
          </a:p>
        </p:txBody>
      </p:sp>
      <p:sp>
        <p:nvSpPr>
          <p:cNvPr id="12" name="object 12"/>
          <p:cNvSpPr/>
          <p:nvPr/>
        </p:nvSpPr>
        <p:spPr>
          <a:xfrm>
            <a:off x="1536191" y="1527047"/>
            <a:ext cx="45720" cy="137160"/>
          </a:xfrm>
          <a:custGeom>
            <a:avLst/>
            <a:gdLst/>
            <a:ahLst/>
            <a:cxnLst/>
            <a:rect l="l" t="t" r="r" b="b"/>
            <a:pathLst>
              <a:path w="45719" h="137160">
                <a:moveTo>
                  <a:pt x="8001" y="0"/>
                </a:moveTo>
                <a:lnTo>
                  <a:pt x="0" y="91948"/>
                </a:lnTo>
                <a:lnTo>
                  <a:pt x="1730" y="106459"/>
                </a:lnTo>
                <a:lnTo>
                  <a:pt x="8604" y="119364"/>
                </a:lnTo>
                <a:lnTo>
                  <a:pt x="19716" y="129863"/>
                </a:lnTo>
                <a:lnTo>
                  <a:pt x="34163" y="137160"/>
                </a:lnTo>
                <a:lnTo>
                  <a:pt x="45720" y="3555"/>
                </a:lnTo>
                <a:lnTo>
                  <a:pt x="8001" y="0"/>
                </a:lnTo>
                <a:close/>
              </a:path>
            </a:pathLst>
          </a:custGeom>
          <a:solidFill>
            <a:srgbClr val="FFFFFF">
              <a:alpha val="34117"/>
            </a:srgbClr>
          </a:solidFill>
        </p:spPr>
        <p:txBody>
          <a:bodyPr wrap="square" lIns="0" tIns="0" rIns="0" bIns="0" rtlCol="0"/>
          <a:lstStyle/>
          <a:p>
            <a:endParaRPr/>
          </a:p>
        </p:txBody>
      </p:sp>
      <p:sp>
        <p:nvSpPr>
          <p:cNvPr id="13" name="object 13"/>
          <p:cNvSpPr/>
          <p:nvPr/>
        </p:nvSpPr>
        <p:spPr>
          <a:xfrm>
            <a:off x="1476755" y="1575816"/>
            <a:ext cx="110489" cy="153035"/>
          </a:xfrm>
          <a:custGeom>
            <a:avLst/>
            <a:gdLst/>
            <a:ahLst/>
            <a:cxnLst/>
            <a:rect l="l" t="t" r="r" b="b"/>
            <a:pathLst>
              <a:path w="110490" h="153035">
                <a:moveTo>
                  <a:pt x="42163" y="0"/>
                </a:moveTo>
                <a:lnTo>
                  <a:pt x="26789" y="10062"/>
                </a:lnTo>
                <a:lnTo>
                  <a:pt x="14033" y="22875"/>
                </a:lnTo>
                <a:lnTo>
                  <a:pt x="4802" y="40094"/>
                </a:lnTo>
                <a:lnTo>
                  <a:pt x="0" y="63373"/>
                </a:lnTo>
                <a:lnTo>
                  <a:pt x="4571" y="91160"/>
                </a:lnTo>
                <a:lnTo>
                  <a:pt x="21336" y="118030"/>
                </a:lnTo>
                <a:lnTo>
                  <a:pt x="48006" y="139828"/>
                </a:lnTo>
                <a:lnTo>
                  <a:pt x="82296" y="152400"/>
                </a:lnTo>
                <a:lnTo>
                  <a:pt x="92138" y="152906"/>
                </a:lnTo>
                <a:lnTo>
                  <a:pt x="99694" y="151495"/>
                </a:lnTo>
                <a:lnTo>
                  <a:pt x="105156" y="147202"/>
                </a:lnTo>
                <a:lnTo>
                  <a:pt x="108712" y="139064"/>
                </a:lnTo>
                <a:lnTo>
                  <a:pt x="109918" y="129639"/>
                </a:lnTo>
                <a:lnTo>
                  <a:pt x="107696" y="121666"/>
                </a:lnTo>
                <a:lnTo>
                  <a:pt x="102425" y="115883"/>
                </a:lnTo>
                <a:lnTo>
                  <a:pt x="94487" y="113030"/>
                </a:lnTo>
                <a:lnTo>
                  <a:pt x="71810" y="106368"/>
                </a:lnTo>
                <a:lnTo>
                  <a:pt x="53276" y="92694"/>
                </a:lnTo>
                <a:lnTo>
                  <a:pt x="41124" y="74614"/>
                </a:lnTo>
                <a:lnTo>
                  <a:pt x="37591" y="54737"/>
                </a:lnTo>
                <a:lnTo>
                  <a:pt x="40163" y="39719"/>
                </a:lnTo>
                <a:lnTo>
                  <a:pt x="43306" y="27368"/>
                </a:lnTo>
                <a:lnTo>
                  <a:pt x="44735" y="15017"/>
                </a:lnTo>
                <a:lnTo>
                  <a:pt x="42163" y="0"/>
                </a:lnTo>
                <a:close/>
              </a:path>
            </a:pathLst>
          </a:custGeom>
          <a:solidFill>
            <a:srgbClr val="FFFFFF">
              <a:alpha val="34117"/>
            </a:srgbClr>
          </a:solidFill>
        </p:spPr>
        <p:txBody>
          <a:bodyPr wrap="square" lIns="0" tIns="0" rIns="0" bIns="0" rtlCol="0"/>
          <a:lstStyle/>
          <a:p>
            <a:endParaRPr/>
          </a:p>
        </p:txBody>
      </p:sp>
      <p:sp>
        <p:nvSpPr>
          <p:cNvPr id="14" name="object 14"/>
          <p:cNvSpPr/>
          <p:nvPr/>
        </p:nvSpPr>
        <p:spPr>
          <a:xfrm>
            <a:off x="1497583" y="1384300"/>
            <a:ext cx="213360" cy="174625"/>
          </a:xfrm>
          <a:custGeom>
            <a:avLst/>
            <a:gdLst/>
            <a:ahLst/>
            <a:cxnLst/>
            <a:rect l="l" t="t" r="r" b="b"/>
            <a:pathLst>
              <a:path w="213360" h="174625">
                <a:moveTo>
                  <a:pt x="114172" y="0"/>
                </a:moveTo>
                <a:lnTo>
                  <a:pt x="72241" y="3266"/>
                </a:lnTo>
                <a:lnTo>
                  <a:pt x="36845" y="18986"/>
                </a:lnTo>
                <a:lnTo>
                  <a:pt x="11570" y="44612"/>
                </a:lnTo>
                <a:lnTo>
                  <a:pt x="0" y="77597"/>
                </a:lnTo>
                <a:lnTo>
                  <a:pt x="5470" y="112325"/>
                </a:lnTo>
                <a:lnTo>
                  <a:pt x="25860" y="142065"/>
                </a:lnTo>
                <a:lnTo>
                  <a:pt x="57989" y="163732"/>
                </a:lnTo>
                <a:lnTo>
                  <a:pt x="98678" y="174244"/>
                </a:lnTo>
                <a:lnTo>
                  <a:pt x="140682" y="170977"/>
                </a:lnTo>
                <a:lnTo>
                  <a:pt x="176196" y="155257"/>
                </a:lnTo>
                <a:lnTo>
                  <a:pt x="201495" y="129631"/>
                </a:lnTo>
                <a:lnTo>
                  <a:pt x="212852" y="96647"/>
                </a:lnTo>
                <a:lnTo>
                  <a:pt x="207381" y="61918"/>
                </a:lnTo>
                <a:lnTo>
                  <a:pt x="186991" y="32178"/>
                </a:lnTo>
                <a:lnTo>
                  <a:pt x="154862" y="10511"/>
                </a:lnTo>
                <a:lnTo>
                  <a:pt x="114172" y="0"/>
                </a:lnTo>
                <a:close/>
              </a:path>
            </a:pathLst>
          </a:custGeom>
          <a:solidFill>
            <a:srgbClr val="7B7B7B"/>
          </a:solidFill>
        </p:spPr>
        <p:txBody>
          <a:bodyPr wrap="square" lIns="0" tIns="0" rIns="0" bIns="0" rtlCol="0"/>
          <a:lstStyle/>
          <a:p>
            <a:endParaRPr/>
          </a:p>
        </p:txBody>
      </p:sp>
      <p:sp>
        <p:nvSpPr>
          <p:cNvPr id="15" name="object 15"/>
          <p:cNvSpPr/>
          <p:nvPr/>
        </p:nvSpPr>
        <p:spPr>
          <a:xfrm>
            <a:off x="1507744" y="1391411"/>
            <a:ext cx="193040" cy="157480"/>
          </a:xfrm>
          <a:custGeom>
            <a:avLst/>
            <a:gdLst/>
            <a:ahLst/>
            <a:cxnLst/>
            <a:rect l="l" t="t" r="r" b="b"/>
            <a:pathLst>
              <a:path w="193039" h="157480">
                <a:moveTo>
                  <a:pt x="103124" y="0"/>
                </a:moveTo>
                <a:lnTo>
                  <a:pt x="65186" y="2974"/>
                </a:lnTo>
                <a:lnTo>
                  <a:pt x="33178" y="17224"/>
                </a:lnTo>
                <a:lnTo>
                  <a:pt x="10362" y="40451"/>
                </a:lnTo>
                <a:lnTo>
                  <a:pt x="0" y="70358"/>
                </a:lnTo>
                <a:lnTo>
                  <a:pt x="5004" y="101518"/>
                </a:lnTo>
                <a:lnTo>
                  <a:pt x="23463" y="128190"/>
                </a:lnTo>
                <a:lnTo>
                  <a:pt x="52542" y="147599"/>
                </a:lnTo>
                <a:lnTo>
                  <a:pt x="89408" y="156972"/>
                </a:lnTo>
                <a:lnTo>
                  <a:pt x="127345" y="154076"/>
                </a:lnTo>
                <a:lnTo>
                  <a:pt x="159353" y="140001"/>
                </a:lnTo>
                <a:lnTo>
                  <a:pt x="182169" y="116949"/>
                </a:lnTo>
                <a:lnTo>
                  <a:pt x="192531" y="87122"/>
                </a:lnTo>
                <a:lnTo>
                  <a:pt x="187527" y="55881"/>
                </a:lnTo>
                <a:lnTo>
                  <a:pt x="169068" y="29035"/>
                </a:lnTo>
                <a:lnTo>
                  <a:pt x="139989" y="9451"/>
                </a:lnTo>
                <a:lnTo>
                  <a:pt x="103124" y="0"/>
                </a:lnTo>
                <a:close/>
              </a:path>
            </a:pathLst>
          </a:custGeom>
          <a:solidFill>
            <a:srgbClr val="A4A4A4"/>
          </a:solidFill>
        </p:spPr>
        <p:txBody>
          <a:bodyPr wrap="square" lIns="0" tIns="0" rIns="0" bIns="0" rtlCol="0"/>
          <a:lstStyle/>
          <a:p>
            <a:endParaRPr/>
          </a:p>
        </p:txBody>
      </p:sp>
      <p:sp>
        <p:nvSpPr>
          <p:cNvPr id="16" name="object 16"/>
          <p:cNvSpPr/>
          <p:nvPr/>
        </p:nvSpPr>
        <p:spPr>
          <a:xfrm>
            <a:off x="1530096" y="1400047"/>
            <a:ext cx="97155" cy="78740"/>
          </a:xfrm>
          <a:custGeom>
            <a:avLst/>
            <a:gdLst/>
            <a:ahLst/>
            <a:cxnLst/>
            <a:rect l="l" t="t" r="r" b="b"/>
            <a:pathLst>
              <a:path w="97155" h="78740">
                <a:moveTo>
                  <a:pt x="52323" y="0"/>
                </a:moveTo>
                <a:lnTo>
                  <a:pt x="33075" y="1391"/>
                </a:lnTo>
                <a:lnTo>
                  <a:pt x="16827" y="8556"/>
                </a:lnTo>
                <a:lnTo>
                  <a:pt x="5246" y="20270"/>
                </a:lnTo>
                <a:lnTo>
                  <a:pt x="0" y="35305"/>
                </a:lnTo>
                <a:lnTo>
                  <a:pt x="2635" y="50968"/>
                </a:lnTo>
                <a:lnTo>
                  <a:pt x="11937" y="64404"/>
                </a:lnTo>
                <a:lnTo>
                  <a:pt x="26574" y="74150"/>
                </a:lnTo>
                <a:lnTo>
                  <a:pt x="45212" y="78739"/>
                </a:lnTo>
                <a:lnTo>
                  <a:pt x="64381" y="77420"/>
                </a:lnTo>
                <a:lnTo>
                  <a:pt x="80454" y="70373"/>
                </a:lnTo>
                <a:lnTo>
                  <a:pt x="91860" y="58683"/>
                </a:lnTo>
                <a:lnTo>
                  <a:pt x="97028" y="43434"/>
                </a:lnTo>
                <a:lnTo>
                  <a:pt x="94615" y="27842"/>
                </a:lnTo>
                <a:lnTo>
                  <a:pt x="85343" y="14525"/>
                </a:lnTo>
                <a:lnTo>
                  <a:pt x="70738" y="4804"/>
                </a:lnTo>
                <a:lnTo>
                  <a:pt x="52323" y="0"/>
                </a:lnTo>
                <a:close/>
              </a:path>
            </a:pathLst>
          </a:custGeom>
          <a:solidFill>
            <a:srgbClr val="FFFFFF">
              <a:alpha val="34117"/>
            </a:srgbClr>
          </a:solidFill>
        </p:spPr>
        <p:txBody>
          <a:bodyPr wrap="square" lIns="0" tIns="0" rIns="0" bIns="0" rtlCol="0"/>
          <a:lstStyle/>
          <a:p>
            <a:endParaRPr/>
          </a:p>
        </p:txBody>
      </p:sp>
      <p:sp>
        <p:nvSpPr>
          <p:cNvPr id="17" name="object 17"/>
          <p:cNvSpPr/>
          <p:nvPr/>
        </p:nvSpPr>
        <p:spPr>
          <a:xfrm>
            <a:off x="2778251" y="1130808"/>
            <a:ext cx="3520440" cy="3392424"/>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2868167" y="1221232"/>
            <a:ext cx="3259454" cy="3131185"/>
          </a:xfrm>
          <a:custGeom>
            <a:avLst/>
            <a:gdLst/>
            <a:ahLst/>
            <a:cxnLst/>
            <a:rect l="l" t="t" r="r" b="b"/>
            <a:pathLst>
              <a:path w="3259454" h="3131185">
                <a:moveTo>
                  <a:pt x="2607564" y="0"/>
                </a:moveTo>
                <a:lnTo>
                  <a:pt x="0" y="698626"/>
                </a:lnTo>
                <a:lnTo>
                  <a:pt x="651764" y="3130930"/>
                </a:lnTo>
                <a:lnTo>
                  <a:pt x="3259201" y="2432304"/>
                </a:lnTo>
                <a:lnTo>
                  <a:pt x="2607564" y="0"/>
                </a:lnTo>
                <a:close/>
              </a:path>
            </a:pathLst>
          </a:custGeom>
          <a:solidFill>
            <a:srgbClr val="FFFFFF"/>
          </a:solidFill>
        </p:spPr>
        <p:txBody>
          <a:bodyPr wrap="square" lIns="0" tIns="0" rIns="0" bIns="0" rtlCol="0"/>
          <a:lstStyle/>
          <a:p>
            <a:endParaRPr/>
          </a:p>
        </p:txBody>
      </p:sp>
      <p:sp>
        <p:nvSpPr>
          <p:cNvPr id="19" name="object 19"/>
          <p:cNvSpPr/>
          <p:nvPr/>
        </p:nvSpPr>
        <p:spPr>
          <a:xfrm>
            <a:off x="2868167" y="1221232"/>
            <a:ext cx="3259454" cy="3131185"/>
          </a:xfrm>
          <a:custGeom>
            <a:avLst/>
            <a:gdLst/>
            <a:ahLst/>
            <a:cxnLst/>
            <a:rect l="l" t="t" r="r" b="b"/>
            <a:pathLst>
              <a:path w="3259454" h="3131185">
                <a:moveTo>
                  <a:pt x="0" y="698626"/>
                </a:moveTo>
                <a:lnTo>
                  <a:pt x="2607564" y="0"/>
                </a:lnTo>
                <a:lnTo>
                  <a:pt x="3259201" y="2432304"/>
                </a:lnTo>
                <a:lnTo>
                  <a:pt x="651764" y="3130930"/>
                </a:lnTo>
                <a:lnTo>
                  <a:pt x="0" y="698626"/>
                </a:lnTo>
                <a:close/>
              </a:path>
            </a:pathLst>
          </a:custGeom>
          <a:ln w="9525">
            <a:solidFill>
              <a:srgbClr val="CCCCCC"/>
            </a:solidFill>
          </a:ln>
        </p:spPr>
        <p:txBody>
          <a:bodyPr wrap="square" lIns="0" tIns="0" rIns="0" bIns="0" rtlCol="0"/>
          <a:lstStyle/>
          <a:p>
            <a:endParaRPr/>
          </a:p>
        </p:txBody>
      </p:sp>
      <p:sp>
        <p:nvSpPr>
          <p:cNvPr id="20" name="object 20"/>
          <p:cNvSpPr/>
          <p:nvPr/>
        </p:nvSpPr>
        <p:spPr>
          <a:xfrm>
            <a:off x="3012058" y="1377061"/>
            <a:ext cx="2842895" cy="2518410"/>
          </a:xfrm>
          <a:custGeom>
            <a:avLst/>
            <a:gdLst/>
            <a:ahLst/>
            <a:cxnLst/>
            <a:rect l="l" t="t" r="r" b="b"/>
            <a:pathLst>
              <a:path w="2842895" h="2518410">
                <a:moveTo>
                  <a:pt x="2335911" y="0"/>
                </a:moveTo>
                <a:lnTo>
                  <a:pt x="0" y="625855"/>
                </a:lnTo>
                <a:lnTo>
                  <a:pt x="506983" y="2518156"/>
                </a:lnTo>
                <a:lnTo>
                  <a:pt x="2842895" y="1892173"/>
                </a:lnTo>
                <a:lnTo>
                  <a:pt x="2335911" y="0"/>
                </a:lnTo>
                <a:close/>
              </a:path>
            </a:pathLst>
          </a:custGeom>
          <a:solidFill>
            <a:srgbClr val="153C66"/>
          </a:solidFill>
        </p:spPr>
        <p:txBody>
          <a:bodyPr wrap="square" lIns="0" tIns="0" rIns="0" bIns="0" rtlCol="0"/>
          <a:lstStyle/>
          <a:p>
            <a:endParaRPr/>
          </a:p>
        </p:txBody>
      </p:sp>
      <p:sp>
        <p:nvSpPr>
          <p:cNvPr id="21" name="object 21"/>
          <p:cNvSpPr/>
          <p:nvPr/>
        </p:nvSpPr>
        <p:spPr>
          <a:xfrm>
            <a:off x="4785995" y="1690116"/>
            <a:ext cx="384681" cy="415686"/>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4746244" y="1465961"/>
            <a:ext cx="74295" cy="231140"/>
          </a:xfrm>
          <a:custGeom>
            <a:avLst/>
            <a:gdLst/>
            <a:ahLst/>
            <a:cxnLst/>
            <a:rect l="l" t="t" r="r" b="b"/>
            <a:pathLst>
              <a:path w="74295" h="231139">
                <a:moveTo>
                  <a:pt x="34543" y="0"/>
                </a:moveTo>
                <a:lnTo>
                  <a:pt x="0" y="6096"/>
                </a:lnTo>
                <a:lnTo>
                  <a:pt x="39242" y="230886"/>
                </a:lnTo>
                <a:lnTo>
                  <a:pt x="73786" y="221614"/>
                </a:lnTo>
                <a:lnTo>
                  <a:pt x="34543" y="0"/>
                </a:lnTo>
                <a:close/>
              </a:path>
            </a:pathLst>
          </a:custGeom>
          <a:solidFill>
            <a:srgbClr val="E6E6E6"/>
          </a:solidFill>
        </p:spPr>
        <p:txBody>
          <a:bodyPr wrap="square" lIns="0" tIns="0" rIns="0" bIns="0" rtlCol="0"/>
          <a:lstStyle/>
          <a:p>
            <a:endParaRPr/>
          </a:p>
        </p:txBody>
      </p:sp>
      <p:sp>
        <p:nvSpPr>
          <p:cNvPr id="23" name="object 23"/>
          <p:cNvSpPr/>
          <p:nvPr/>
        </p:nvSpPr>
        <p:spPr>
          <a:xfrm>
            <a:off x="4755134" y="1469897"/>
            <a:ext cx="46990" cy="224790"/>
          </a:xfrm>
          <a:custGeom>
            <a:avLst/>
            <a:gdLst/>
            <a:ahLst/>
            <a:cxnLst/>
            <a:rect l="l" t="t" r="r" b="b"/>
            <a:pathLst>
              <a:path w="46989" h="224789">
                <a:moveTo>
                  <a:pt x="6985" y="0"/>
                </a:moveTo>
                <a:lnTo>
                  <a:pt x="0" y="1397"/>
                </a:lnTo>
                <a:lnTo>
                  <a:pt x="39496" y="224536"/>
                </a:lnTo>
                <a:lnTo>
                  <a:pt x="46481" y="222630"/>
                </a:lnTo>
                <a:lnTo>
                  <a:pt x="6985" y="0"/>
                </a:lnTo>
                <a:close/>
              </a:path>
            </a:pathLst>
          </a:custGeom>
          <a:solidFill>
            <a:srgbClr val="FFFFFF"/>
          </a:solidFill>
        </p:spPr>
        <p:txBody>
          <a:bodyPr wrap="square" lIns="0" tIns="0" rIns="0" bIns="0" rtlCol="0"/>
          <a:lstStyle/>
          <a:p>
            <a:endParaRPr/>
          </a:p>
        </p:txBody>
      </p:sp>
      <p:sp>
        <p:nvSpPr>
          <p:cNvPr id="24" name="object 24"/>
          <p:cNvSpPr/>
          <p:nvPr/>
        </p:nvSpPr>
        <p:spPr>
          <a:xfrm>
            <a:off x="4645278" y="1356653"/>
            <a:ext cx="248285" cy="203835"/>
          </a:xfrm>
          <a:custGeom>
            <a:avLst/>
            <a:gdLst/>
            <a:ahLst/>
            <a:cxnLst/>
            <a:rect l="l" t="t" r="r" b="b"/>
            <a:pathLst>
              <a:path w="248285" h="203834">
                <a:moveTo>
                  <a:pt x="155321" y="0"/>
                </a:moveTo>
                <a:lnTo>
                  <a:pt x="105791" y="468"/>
                </a:lnTo>
                <a:lnTo>
                  <a:pt x="59060" y="16861"/>
                </a:lnTo>
                <a:lnTo>
                  <a:pt x="23606" y="45505"/>
                </a:lnTo>
                <a:lnTo>
                  <a:pt x="2795" y="82460"/>
                </a:lnTo>
                <a:lnTo>
                  <a:pt x="0" y="123785"/>
                </a:lnTo>
                <a:lnTo>
                  <a:pt x="16642" y="161460"/>
                </a:lnTo>
                <a:lnTo>
                  <a:pt x="48847" y="188968"/>
                </a:lnTo>
                <a:lnTo>
                  <a:pt x="92029" y="203759"/>
                </a:lnTo>
                <a:lnTo>
                  <a:pt x="141605" y="203287"/>
                </a:lnTo>
                <a:lnTo>
                  <a:pt x="188342" y="186880"/>
                </a:lnTo>
                <a:lnTo>
                  <a:pt x="223948" y="158234"/>
                </a:lnTo>
                <a:lnTo>
                  <a:pt x="244957" y="121348"/>
                </a:lnTo>
                <a:lnTo>
                  <a:pt x="247904" y="80224"/>
                </a:lnTo>
                <a:lnTo>
                  <a:pt x="230949" y="42402"/>
                </a:lnTo>
                <a:lnTo>
                  <a:pt x="198564" y="14819"/>
                </a:lnTo>
                <a:lnTo>
                  <a:pt x="155321" y="0"/>
                </a:lnTo>
                <a:close/>
              </a:path>
            </a:pathLst>
          </a:custGeom>
          <a:solidFill>
            <a:srgbClr val="2E5496"/>
          </a:solidFill>
        </p:spPr>
        <p:txBody>
          <a:bodyPr wrap="square" lIns="0" tIns="0" rIns="0" bIns="0" rtlCol="0"/>
          <a:lstStyle/>
          <a:p>
            <a:endParaRPr/>
          </a:p>
        </p:txBody>
      </p:sp>
      <p:sp>
        <p:nvSpPr>
          <p:cNvPr id="25" name="object 25"/>
          <p:cNvSpPr/>
          <p:nvPr/>
        </p:nvSpPr>
        <p:spPr>
          <a:xfrm>
            <a:off x="4652771" y="1358997"/>
            <a:ext cx="231140" cy="188595"/>
          </a:xfrm>
          <a:custGeom>
            <a:avLst/>
            <a:gdLst/>
            <a:ahLst/>
            <a:cxnLst/>
            <a:rect l="l" t="t" r="r" b="b"/>
            <a:pathLst>
              <a:path w="231139" h="188594">
                <a:moveTo>
                  <a:pt x="145464" y="0"/>
                </a:moveTo>
                <a:lnTo>
                  <a:pt x="99313" y="537"/>
                </a:lnTo>
                <a:lnTo>
                  <a:pt x="55631" y="15853"/>
                </a:lnTo>
                <a:lnTo>
                  <a:pt x="22367" y="42384"/>
                </a:lnTo>
                <a:lnTo>
                  <a:pt x="2748" y="76440"/>
                </a:lnTo>
                <a:lnTo>
                  <a:pt x="0" y="114329"/>
                </a:lnTo>
                <a:lnTo>
                  <a:pt x="15470" y="149242"/>
                </a:lnTo>
                <a:lnTo>
                  <a:pt x="45370" y="174559"/>
                </a:lnTo>
                <a:lnTo>
                  <a:pt x="85510" y="188017"/>
                </a:lnTo>
                <a:lnTo>
                  <a:pt x="131699" y="187354"/>
                </a:lnTo>
                <a:lnTo>
                  <a:pt x="175575" y="171985"/>
                </a:lnTo>
                <a:lnTo>
                  <a:pt x="208772" y="145460"/>
                </a:lnTo>
                <a:lnTo>
                  <a:pt x="228228" y="111434"/>
                </a:lnTo>
                <a:lnTo>
                  <a:pt x="230886" y="73562"/>
                </a:lnTo>
                <a:lnTo>
                  <a:pt x="215524" y="38881"/>
                </a:lnTo>
                <a:lnTo>
                  <a:pt x="185626" y="13571"/>
                </a:lnTo>
                <a:lnTo>
                  <a:pt x="145464" y="0"/>
                </a:lnTo>
                <a:close/>
              </a:path>
            </a:pathLst>
          </a:custGeom>
          <a:solidFill>
            <a:srgbClr val="4471C4"/>
          </a:solidFill>
        </p:spPr>
        <p:txBody>
          <a:bodyPr wrap="square" lIns="0" tIns="0" rIns="0" bIns="0" rtlCol="0"/>
          <a:lstStyle/>
          <a:p>
            <a:endParaRPr/>
          </a:p>
        </p:txBody>
      </p:sp>
      <p:sp>
        <p:nvSpPr>
          <p:cNvPr id="26" name="object 26"/>
          <p:cNvSpPr/>
          <p:nvPr/>
        </p:nvSpPr>
        <p:spPr>
          <a:xfrm>
            <a:off x="4687315" y="1320419"/>
            <a:ext cx="139065" cy="164465"/>
          </a:xfrm>
          <a:custGeom>
            <a:avLst/>
            <a:gdLst/>
            <a:ahLst/>
            <a:cxnLst/>
            <a:rect l="l" t="t" r="r" b="b"/>
            <a:pathLst>
              <a:path w="139064" h="164465">
                <a:moveTo>
                  <a:pt x="120269" y="0"/>
                </a:moveTo>
                <a:lnTo>
                  <a:pt x="0" y="21081"/>
                </a:lnTo>
                <a:lnTo>
                  <a:pt x="18287" y="124840"/>
                </a:lnTo>
                <a:lnTo>
                  <a:pt x="26382" y="143309"/>
                </a:lnTo>
                <a:lnTo>
                  <a:pt x="42084" y="156765"/>
                </a:lnTo>
                <a:lnTo>
                  <a:pt x="63097" y="164006"/>
                </a:lnTo>
                <a:lnTo>
                  <a:pt x="87122" y="163829"/>
                </a:lnTo>
                <a:lnTo>
                  <a:pt x="110023" y="155870"/>
                </a:lnTo>
                <a:lnTo>
                  <a:pt x="127365" y="141874"/>
                </a:lnTo>
                <a:lnTo>
                  <a:pt x="137539" y="123807"/>
                </a:lnTo>
                <a:lnTo>
                  <a:pt x="138937" y="103631"/>
                </a:lnTo>
                <a:lnTo>
                  <a:pt x="120269" y="0"/>
                </a:lnTo>
                <a:close/>
              </a:path>
            </a:pathLst>
          </a:custGeom>
          <a:solidFill>
            <a:srgbClr val="2E5496"/>
          </a:solidFill>
        </p:spPr>
        <p:txBody>
          <a:bodyPr wrap="square" lIns="0" tIns="0" rIns="0" bIns="0" rtlCol="0"/>
          <a:lstStyle/>
          <a:p>
            <a:endParaRPr/>
          </a:p>
        </p:txBody>
      </p:sp>
      <p:sp>
        <p:nvSpPr>
          <p:cNvPr id="27" name="object 27"/>
          <p:cNvSpPr/>
          <p:nvPr/>
        </p:nvSpPr>
        <p:spPr>
          <a:xfrm>
            <a:off x="4696333" y="1332230"/>
            <a:ext cx="120650" cy="143510"/>
          </a:xfrm>
          <a:custGeom>
            <a:avLst/>
            <a:gdLst/>
            <a:ahLst/>
            <a:cxnLst/>
            <a:rect l="l" t="t" r="r" b="b"/>
            <a:pathLst>
              <a:path w="120650" h="143509">
                <a:moveTo>
                  <a:pt x="104520" y="0"/>
                </a:moveTo>
                <a:lnTo>
                  <a:pt x="0" y="18415"/>
                </a:lnTo>
                <a:lnTo>
                  <a:pt x="15875" y="109347"/>
                </a:lnTo>
                <a:lnTo>
                  <a:pt x="22994" y="125432"/>
                </a:lnTo>
                <a:lnTo>
                  <a:pt x="36639" y="137160"/>
                </a:lnTo>
                <a:lnTo>
                  <a:pt x="54951" y="143458"/>
                </a:lnTo>
                <a:lnTo>
                  <a:pt x="76072" y="143256"/>
                </a:lnTo>
                <a:lnTo>
                  <a:pt x="95660" y="136294"/>
                </a:lnTo>
                <a:lnTo>
                  <a:pt x="110569" y="124142"/>
                </a:lnTo>
                <a:lnTo>
                  <a:pt x="119310" y="108465"/>
                </a:lnTo>
                <a:lnTo>
                  <a:pt x="120395" y="90932"/>
                </a:lnTo>
                <a:lnTo>
                  <a:pt x="104520" y="0"/>
                </a:lnTo>
                <a:close/>
              </a:path>
            </a:pathLst>
          </a:custGeom>
          <a:solidFill>
            <a:srgbClr val="4471C4"/>
          </a:solidFill>
        </p:spPr>
        <p:txBody>
          <a:bodyPr wrap="square" lIns="0" tIns="0" rIns="0" bIns="0" rtlCol="0"/>
          <a:lstStyle/>
          <a:p>
            <a:endParaRPr/>
          </a:p>
        </p:txBody>
      </p:sp>
      <p:sp>
        <p:nvSpPr>
          <p:cNvPr id="28" name="object 28"/>
          <p:cNvSpPr/>
          <p:nvPr/>
        </p:nvSpPr>
        <p:spPr>
          <a:xfrm>
            <a:off x="4695825" y="1344422"/>
            <a:ext cx="60960" cy="131445"/>
          </a:xfrm>
          <a:custGeom>
            <a:avLst/>
            <a:gdLst/>
            <a:ahLst/>
            <a:cxnLst/>
            <a:rect l="l" t="t" r="r" b="b"/>
            <a:pathLst>
              <a:path w="60960" h="131444">
                <a:moveTo>
                  <a:pt x="37591" y="0"/>
                </a:moveTo>
                <a:lnTo>
                  <a:pt x="0" y="6350"/>
                </a:lnTo>
                <a:lnTo>
                  <a:pt x="15748" y="96774"/>
                </a:lnTo>
                <a:lnTo>
                  <a:pt x="21236" y="110279"/>
                </a:lnTo>
                <a:lnTo>
                  <a:pt x="31273" y="120903"/>
                </a:lnTo>
                <a:lnTo>
                  <a:pt x="44787" y="128099"/>
                </a:lnTo>
                <a:lnTo>
                  <a:pt x="60705" y="131317"/>
                </a:lnTo>
                <a:lnTo>
                  <a:pt x="37591" y="0"/>
                </a:lnTo>
                <a:close/>
              </a:path>
            </a:pathLst>
          </a:custGeom>
          <a:solidFill>
            <a:srgbClr val="FFFFFF">
              <a:alpha val="34117"/>
            </a:srgbClr>
          </a:solidFill>
        </p:spPr>
        <p:txBody>
          <a:bodyPr wrap="square" lIns="0" tIns="0" rIns="0" bIns="0" rtlCol="0"/>
          <a:lstStyle/>
          <a:p>
            <a:endParaRPr/>
          </a:p>
        </p:txBody>
      </p:sp>
      <p:sp>
        <p:nvSpPr>
          <p:cNvPr id="29" name="object 29"/>
          <p:cNvSpPr/>
          <p:nvPr/>
        </p:nvSpPr>
        <p:spPr>
          <a:xfrm>
            <a:off x="4658479" y="1403096"/>
            <a:ext cx="126364" cy="137160"/>
          </a:xfrm>
          <a:custGeom>
            <a:avLst/>
            <a:gdLst/>
            <a:ahLst/>
            <a:cxnLst/>
            <a:rect l="l" t="t" r="r" b="b"/>
            <a:pathLst>
              <a:path w="126364" h="137159">
                <a:moveTo>
                  <a:pt x="25788" y="0"/>
                </a:moveTo>
                <a:lnTo>
                  <a:pt x="13477" y="13702"/>
                </a:lnTo>
                <a:lnTo>
                  <a:pt x="4452" y="29416"/>
                </a:lnTo>
                <a:lnTo>
                  <a:pt x="0" y="48488"/>
                </a:lnTo>
                <a:lnTo>
                  <a:pt x="1404" y="72262"/>
                </a:lnTo>
                <a:lnTo>
                  <a:pt x="13027" y="97883"/>
                </a:lnTo>
                <a:lnTo>
                  <a:pt x="36187" y="119491"/>
                </a:lnTo>
                <a:lnTo>
                  <a:pt x="67609" y="133645"/>
                </a:lnTo>
                <a:lnTo>
                  <a:pt x="104020" y="136905"/>
                </a:lnTo>
                <a:lnTo>
                  <a:pt x="113653" y="134866"/>
                </a:lnTo>
                <a:lnTo>
                  <a:pt x="120594" y="131540"/>
                </a:lnTo>
                <a:lnTo>
                  <a:pt x="124773" y="125976"/>
                </a:lnTo>
                <a:lnTo>
                  <a:pt x="126118" y="117220"/>
                </a:lnTo>
                <a:lnTo>
                  <a:pt x="124833" y="107777"/>
                </a:lnTo>
                <a:lnTo>
                  <a:pt x="120594" y="100631"/>
                </a:lnTo>
                <a:lnTo>
                  <a:pt x="113974" y="96414"/>
                </a:lnTo>
                <a:lnTo>
                  <a:pt x="105544" y="95757"/>
                </a:lnTo>
                <a:lnTo>
                  <a:pt x="81893" y="95142"/>
                </a:lnTo>
                <a:lnTo>
                  <a:pt x="60444" y="86740"/>
                </a:lnTo>
                <a:lnTo>
                  <a:pt x="44019" y="72433"/>
                </a:lnTo>
                <a:lnTo>
                  <a:pt x="35440" y="54101"/>
                </a:lnTo>
                <a:lnTo>
                  <a:pt x="34075" y="38933"/>
                </a:lnTo>
                <a:lnTo>
                  <a:pt x="33948" y="26193"/>
                </a:lnTo>
                <a:lnTo>
                  <a:pt x="32154" y="13882"/>
                </a:lnTo>
                <a:lnTo>
                  <a:pt x="25788" y="0"/>
                </a:lnTo>
                <a:close/>
              </a:path>
            </a:pathLst>
          </a:custGeom>
          <a:solidFill>
            <a:srgbClr val="FFFFFF">
              <a:alpha val="34117"/>
            </a:srgbClr>
          </a:solidFill>
        </p:spPr>
        <p:txBody>
          <a:bodyPr wrap="square" lIns="0" tIns="0" rIns="0" bIns="0" rtlCol="0"/>
          <a:lstStyle/>
          <a:p>
            <a:endParaRPr/>
          </a:p>
        </p:txBody>
      </p:sp>
      <p:sp>
        <p:nvSpPr>
          <p:cNvPr id="30" name="object 30"/>
          <p:cNvSpPr/>
          <p:nvPr/>
        </p:nvSpPr>
        <p:spPr>
          <a:xfrm>
            <a:off x="4633721" y="1195298"/>
            <a:ext cx="210185" cy="173355"/>
          </a:xfrm>
          <a:custGeom>
            <a:avLst/>
            <a:gdLst/>
            <a:ahLst/>
            <a:cxnLst/>
            <a:rect l="l" t="t" r="r" b="b"/>
            <a:pathLst>
              <a:path w="210185" h="173355">
                <a:moveTo>
                  <a:pt x="131996" y="0"/>
                </a:moveTo>
                <a:lnTo>
                  <a:pt x="90042" y="406"/>
                </a:lnTo>
                <a:lnTo>
                  <a:pt x="50434" y="14341"/>
                </a:lnTo>
                <a:lnTo>
                  <a:pt x="20351" y="38633"/>
                </a:lnTo>
                <a:lnTo>
                  <a:pt x="0" y="104673"/>
                </a:lnTo>
                <a:lnTo>
                  <a:pt x="14235" y="136771"/>
                </a:lnTo>
                <a:lnTo>
                  <a:pt x="41592" y="160188"/>
                </a:lnTo>
                <a:lnTo>
                  <a:pt x="78188" y="172771"/>
                </a:lnTo>
                <a:lnTo>
                  <a:pt x="120141" y="172364"/>
                </a:lnTo>
                <a:lnTo>
                  <a:pt x="159767" y="158412"/>
                </a:lnTo>
                <a:lnTo>
                  <a:pt x="189976" y="134090"/>
                </a:lnTo>
                <a:lnTo>
                  <a:pt x="207777" y="102838"/>
                </a:lnTo>
                <a:lnTo>
                  <a:pt x="210185" y="68097"/>
                </a:lnTo>
                <a:lnTo>
                  <a:pt x="195949" y="36000"/>
                </a:lnTo>
                <a:lnTo>
                  <a:pt x="168592" y="12582"/>
                </a:lnTo>
                <a:lnTo>
                  <a:pt x="131996" y="0"/>
                </a:lnTo>
                <a:close/>
              </a:path>
            </a:pathLst>
          </a:custGeom>
          <a:solidFill>
            <a:srgbClr val="2E5496"/>
          </a:solidFill>
        </p:spPr>
        <p:txBody>
          <a:bodyPr wrap="square" lIns="0" tIns="0" rIns="0" bIns="0" rtlCol="0"/>
          <a:lstStyle/>
          <a:p>
            <a:endParaRPr/>
          </a:p>
        </p:txBody>
      </p:sp>
      <p:sp>
        <p:nvSpPr>
          <p:cNvPr id="31" name="object 31"/>
          <p:cNvSpPr/>
          <p:nvPr/>
        </p:nvSpPr>
        <p:spPr>
          <a:xfrm>
            <a:off x="4643628" y="1200929"/>
            <a:ext cx="191135" cy="156845"/>
          </a:xfrm>
          <a:custGeom>
            <a:avLst/>
            <a:gdLst/>
            <a:ahLst/>
            <a:cxnLst/>
            <a:rect l="l" t="t" r="r" b="b"/>
            <a:pathLst>
              <a:path w="191135" h="156844">
                <a:moveTo>
                  <a:pt x="119780" y="0"/>
                </a:moveTo>
                <a:lnTo>
                  <a:pt x="81661" y="363"/>
                </a:lnTo>
                <a:lnTo>
                  <a:pt x="45702" y="13116"/>
                </a:lnTo>
                <a:lnTo>
                  <a:pt x="2311" y="63674"/>
                </a:lnTo>
                <a:lnTo>
                  <a:pt x="0" y="95359"/>
                </a:lnTo>
                <a:lnTo>
                  <a:pt x="12955" y="124275"/>
                </a:lnTo>
                <a:lnTo>
                  <a:pt x="37734" y="145333"/>
                </a:lnTo>
                <a:lnTo>
                  <a:pt x="70919" y="156581"/>
                </a:lnTo>
                <a:lnTo>
                  <a:pt x="109093" y="156065"/>
                </a:lnTo>
                <a:lnTo>
                  <a:pt x="145051" y="143464"/>
                </a:lnTo>
                <a:lnTo>
                  <a:pt x="172354" y="121552"/>
                </a:lnTo>
                <a:lnTo>
                  <a:pt x="188442" y="93307"/>
                </a:lnTo>
                <a:lnTo>
                  <a:pt x="190754" y="61704"/>
                </a:lnTo>
                <a:lnTo>
                  <a:pt x="177780" y="32706"/>
                </a:lnTo>
                <a:lnTo>
                  <a:pt x="152971" y="11459"/>
                </a:lnTo>
                <a:lnTo>
                  <a:pt x="119780" y="0"/>
                </a:lnTo>
                <a:close/>
              </a:path>
            </a:pathLst>
          </a:custGeom>
          <a:solidFill>
            <a:srgbClr val="4471C4"/>
          </a:solidFill>
        </p:spPr>
        <p:txBody>
          <a:bodyPr wrap="square" lIns="0" tIns="0" rIns="0" bIns="0" rtlCol="0"/>
          <a:lstStyle/>
          <a:p>
            <a:endParaRPr/>
          </a:p>
        </p:txBody>
      </p:sp>
      <p:sp>
        <p:nvSpPr>
          <p:cNvPr id="32" name="object 32"/>
          <p:cNvSpPr/>
          <p:nvPr/>
        </p:nvSpPr>
        <p:spPr>
          <a:xfrm>
            <a:off x="4657978" y="1217380"/>
            <a:ext cx="97155" cy="79375"/>
          </a:xfrm>
          <a:custGeom>
            <a:avLst/>
            <a:gdLst/>
            <a:ahLst/>
            <a:cxnLst/>
            <a:rect l="l" t="t" r="r" b="b"/>
            <a:pathLst>
              <a:path w="97154" h="79375">
                <a:moveTo>
                  <a:pt x="61108" y="0"/>
                </a:moveTo>
                <a:lnTo>
                  <a:pt x="23485" y="6542"/>
                </a:lnTo>
                <a:lnTo>
                  <a:pt x="0" y="48047"/>
                </a:lnTo>
                <a:lnTo>
                  <a:pt x="6651" y="62559"/>
                </a:lnTo>
                <a:lnTo>
                  <a:pt x="19208" y="73177"/>
                </a:lnTo>
                <a:lnTo>
                  <a:pt x="36004" y="78819"/>
                </a:lnTo>
                <a:lnTo>
                  <a:pt x="55372" y="78400"/>
                </a:lnTo>
                <a:lnTo>
                  <a:pt x="73735" y="72098"/>
                </a:lnTo>
                <a:lnTo>
                  <a:pt x="87598" y="61033"/>
                </a:lnTo>
                <a:lnTo>
                  <a:pt x="95698" y="46682"/>
                </a:lnTo>
                <a:lnTo>
                  <a:pt x="96774" y="30521"/>
                </a:lnTo>
                <a:lnTo>
                  <a:pt x="90362" y="16045"/>
                </a:lnTo>
                <a:lnTo>
                  <a:pt x="77866" y="5582"/>
                </a:lnTo>
                <a:lnTo>
                  <a:pt x="61108" y="0"/>
                </a:lnTo>
                <a:close/>
              </a:path>
            </a:pathLst>
          </a:custGeom>
          <a:solidFill>
            <a:srgbClr val="FFFFFF">
              <a:alpha val="34117"/>
            </a:srgbClr>
          </a:solidFill>
        </p:spPr>
        <p:txBody>
          <a:bodyPr wrap="square" lIns="0" tIns="0" rIns="0" bIns="0" rtlCol="0"/>
          <a:lstStyle/>
          <a:p>
            <a:endParaRPr/>
          </a:p>
        </p:txBody>
      </p:sp>
      <p:sp>
        <p:nvSpPr>
          <p:cNvPr id="33" name="object 33"/>
          <p:cNvSpPr/>
          <p:nvPr/>
        </p:nvSpPr>
        <p:spPr>
          <a:xfrm>
            <a:off x="8638031" y="1281683"/>
            <a:ext cx="2958083" cy="2778252"/>
          </a:xfrm>
          <a:prstGeom prst="rect">
            <a:avLst/>
          </a:prstGeom>
          <a:blipFill>
            <a:blip r:embed="rId6" cstate="print"/>
            <a:stretch>
              <a:fillRect/>
            </a:stretch>
          </a:blipFill>
        </p:spPr>
        <p:txBody>
          <a:bodyPr wrap="square" lIns="0" tIns="0" rIns="0" bIns="0" rtlCol="0"/>
          <a:lstStyle/>
          <a:p>
            <a:endParaRPr/>
          </a:p>
        </p:txBody>
      </p:sp>
      <p:sp>
        <p:nvSpPr>
          <p:cNvPr id="34" name="object 34"/>
          <p:cNvSpPr/>
          <p:nvPr/>
        </p:nvSpPr>
        <p:spPr>
          <a:xfrm>
            <a:off x="8727947" y="1371600"/>
            <a:ext cx="2699385" cy="2519680"/>
          </a:xfrm>
          <a:custGeom>
            <a:avLst/>
            <a:gdLst/>
            <a:ahLst/>
            <a:cxnLst/>
            <a:rect l="l" t="t" r="r" b="b"/>
            <a:pathLst>
              <a:path w="2699384" h="2519679">
                <a:moveTo>
                  <a:pt x="0" y="2519172"/>
                </a:moveTo>
                <a:lnTo>
                  <a:pt x="2699004" y="2519172"/>
                </a:lnTo>
                <a:lnTo>
                  <a:pt x="2699004" y="0"/>
                </a:lnTo>
                <a:lnTo>
                  <a:pt x="0" y="0"/>
                </a:lnTo>
                <a:lnTo>
                  <a:pt x="0" y="2519172"/>
                </a:lnTo>
                <a:close/>
              </a:path>
            </a:pathLst>
          </a:custGeom>
          <a:solidFill>
            <a:srgbClr val="FFFFFF"/>
          </a:solidFill>
        </p:spPr>
        <p:txBody>
          <a:bodyPr wrap="square" lIns="0" tIns="0" rIns="0" bIns="0" rtlCol="0"/>
          <a:lstStyle/>
          <a:p>
            <a:endParaRPr/>
          </a:p>
        </p:txBody>
      </p:sp>
      <p:sp>
        <p:nvSpPr>
          <p:cNvPr id="35" name="object 35"/>
          <p:cNvSpPr/>
          <p:nvPr/>
        </p:nvSpPr>
        <p:spPr>
          <a:xfrm>
            <a:off x="8727947" y="1371600"/>
            <a:ext cx="2699385" cy="2519680"/>
          </a:xfrm>
          <a:custGeom>
            <a:avLst/>
            <a:gdLst/>
            <a:ahLst/>
            <a:cxnLst/>
            <a:rect l="l" t="t" r="r" b="b"/>
            <a:pathLst>
              <a:path w="2699384" h="2519679">
                <a:moveTo>
                  <a:pt x="0" y="2519172"/>
                </a:moveTo>
                <a:lnTo>
                  <a:pt x="2699004" y="2519172"/>
                </a:lnTo>
                <a:lnTo>
                  <a:pt x="2699004" y="0"/>
                </a:lnTo>
                <a:lnTo>
                  <a:pt x="0" y="0"/>
                </a:lnTo>
                <a:lnTo>
                  <a:pt x="0" y="2519172"/>
                </a:lnTo>
                <a:close/>
              </a:path>
            </a:pathLst>
          </a:custGeom>
          <a:ln w="9143">
            <a:solidFill>
              <a:srgbClr val="CCCCCC"/>
            </a:solidFill>
          </a:ln>
        </p:spPr>
        <p:txBody>
          <a:bodyPr wrap="square" lIns="0" tIns="0" rIns="0" bIns="0" rtlCol="0"/>
          <a:lstStyle/>
          <a:p>
            <a:endParaRPr/>
          </a:p>
        </p:txBody>
      </p:sp>
      <p:sp>
        <p:nvSpPr>
          <p:cNvPr id="36" name="object 36"/>
          <p:cNvSpPr/>
          <p:nvPr/>
        </p:nvSpPr>
        <p:spPr>
          <a:xfrm>
            <a:off x="8845295" y="1488947"/>
            <a:ext cx="2418715" cy="1960245"/>
          </a:xfrm>
          <a:custGeom>
            <a:avLst/>
            <a:gdLst/>
            <a:ahLst/>
            <a:cxnLst/>
            <a:rect l="l" t="t" r="r" b="b"/>
            <a:pathLst>
              <a:path w="2418715" h="1960245">
                <a:moveTo>
                  <a:pt x="0" y="1959864"/>
                </a:moveTo>
                <a:lnTo>
                  <a:pt x="2418588" y="1959864"/>
                </a:lnTo>
                <a:lnTo>
                  <a:pt x="2418588" y="0"/>
                </a:lnTo>
                <a:lnTo>
                  <a:pt x="0" y="0"/>
                </a:lnTo>
                <a:lnTo>
                  <a:pt x="0" y="1959864"/>
                </a:lnTo>
                <a:close/>
              </a:path>
            </a:pathLst>
          </a:custGeom>
          <a:solidFill>
            <a:srgbClr val="153C66"/>
          </a:solidFill>
        </p:spPr>
        <p:txBody>
          <a:bodyPr wrap="square" lIns="0" tIns="0" rIns="0" bIns="0" rtlCol="0"/>
          <a:lstStyle/>
          <a:p>
            <a:endParaRPr/>
          </a:p>
        </p:txBody>
      </p:sp>
      <p:sp>
        <p:nvSpPr>
          <p:cNvPr id="37" name="object 37"/>
          <p:cNvSpPr/>
          <p:nvPr/>
        </p:nvSpPr>
        <p:spPr>
          <a:xfrm>
            <a:off x="9747504" y="1684020"/>
            <a:ext cx="300134" cy="464272"/>
          </a:xfrm>
          <a:prstGeom prst="rect">
            <a:avLst/>
          </a:prstGeom>
          <a:blipFill>
            <a:blip r:embed="rId3" cstate="print"/>
            <a:stretch>
              <a:fillRect/>
            </a:stretch>
          </a:blipFill>
        </p:spPr>
        <p:txBody>
          <a:bodyPr wrap="square" lIns="0" tIns="0" rIns="0" bIns="0" rtlCol="0"/>
          <a:lstStyle/>
          <a:p>
            <a:endParaRPr/>
          </a:p>
        </p:txBody>
      </p:sp>
      <p:sp>
        <p:nvSpPr>
          <p:cNvPr id="38" name="object 38"/>
          <p:cNvSpPr/>
          <p:nvPr/>
        </p:nvSpPr>
        <p:spPr>
          <a:xfrm>
            <a:off x="9747504" y="1452372"/>
            <a:ext cx="56515" cy="228600"/>
          </a:xfrm>
          <a:custGeom>
            <a:avLst/>
            <a:gdLst/>
            <a:ahLst/>
            <a:cxnLst/>
            <a:rect l="l" t="t" r="r" b="b"/>
            <a:pathLst>
              <a:path w="56515" h="228600">
                <a:moveTo>
                  <a:pt x="20574" y="0"/>
                </a:moveTo>
                <a:lnTo>
                  <a:pt x="0" y="228600"/>
                </a:lnTo>
                <a:lnTo>
                  <a:pt x="36575" y="228600"/>
                </a:lnTo>
                <a:lnTo>
                  <a:pt x="56388" y="3048"/>
                </a:lnTo>
                <a:lnTo>
                  <a:pt x="20574" y="0"/>
                </a:lnTo>
                <a:close/>
              </a:path>
            </a:pathLst>
          </a:custGeom>
          <a:solidFill>
            <a:srgbClr val="E6E6E6"/>
          </a:solidFill>
        </p:spPr>
        <p:txBody>
          <a:bodyPr wrap="square" lIns="0" tIns="0" rIns="0" bIns="0" rtlCol="0"/>
          <a:lstStyle/>
          <a:p>
            <a:endParaRPr/>
          </a:p>
        </p:txBody>
      </p:sp>
      <p:sp>
        <p:nvSpPr>
          <p:cNvPr id="39" name="object 39"/>
          <p:cNvSpPr/>
          <p:nvPr/>
        </p:nvSpPr>
        <p:spPr>
          <a:xfrm>
            <a:off x="9758171" y="1453896"/>
            <a:ext cx="26034" cy="227329"/>
          </a:xfrm>
          <a:custGeom>
            <a:avLst/>
            <a:gdLst/>
            <a:ahLst/>
            <a:cxnLst/>
            <a:rect l="l" t="t" r="r" b="b"/>
            <a:pathLst>
              <a:path w="26034" h="227330">
                <a:moveTo>
                  <a:pt x="18923" y="0"/>
                </a:moveTo>
                <a:lnTo>
                  <a:pt x="0" y="227075"/>
                </a:lnTo>
                <a:lnTo>
                  <a:pt x="6984" y="227075"/>
                </a:lnTo>
                <a:lnTo>
                  <a:pt x="25907" y="507"/>
                </a:lnTo>
                <a:lnTo>
                  <a:pt x="18923" y="0"/>
                </a:lnTo>
                <a:close/>
              </a:path>
            </a:pathLst>
          </a:custGeom>
          <a:solidFill>
            <a:srgbClr val="FFFFFF"/>
          </a:solidFill>
        </p:spPr>
        <p:txBody>
          <a:bodyPr wrap="square" lIns="0" tIns="0" rIns="0" bIns="0" rtlCol="0"/>
          <a:lstStyle/>
          <a:p>
            <a:endParaRPr/>
          </a:p>
        </p:txBody>
      </p:sp>
      <p:sp>
        <p:nvSpPr>
          <p:cNvPr id="40" name="object 40"/>
          <p:cNvSpPr/>
          <p:nvPr/>
        </p:nvSpPr>
        <p:spPr>
          <a:xfrm>
            <a:off x="9668764" y="1342771"/>
            <a:ext cx="251460" cy="205740"/>
          </a:xfrm>
          <a:custGeom>
            <a:avLst/>
            <a:gdLst/>
            <a:ahLst/>
            <a:cxnLst/>
            <a:rect l="l" t="t" r="r" b="b"/>
            <a:pathLst>
              <a:path w="251459" h="205740">
                <a:moveTo>
                  <a:pt x="134238" y="0"/>
                </a:moveTo>
                <a:lnTo>
                  <a:pt x="84796" y="3722"/>
                </a:lnTo>
                <a:lnTo>
                  <a:pt x="43116" y="22256"/>
                </a:lnTo>
                <a:lnTo>
                  <a:pt x="13438" y="52649"/>
                </a:lnTo>
                <a:lnTo>
                  <a:pt x="0" y="91948"/>
                </a:lnTo>
                <a:lnTo>
                  <a:pt x="6298" y="132673"/>
                </a:lnTo>
                <a:lnTo>
                  <a:pt x="30289" y="167624"/>
                </a:lnTo>
                <a:lnTo>
                  <a:pt x="68187" y="193121"/>
                </a:lnTo>
                <a:lnTo>
                  <a:pt x="116204" y="205486"/>
                </a:lnTo>
                <a:lnTo>
                  <a:pt x="165727" y="201771"/>
                </a:lnTo>
                <a:lnTo>
                  <a:pt x="207581" y="183292"/>
                </a:lnTo>
                <a:lnTo>
                  <a:pt x="237434" y="153050"/>
                </a:lnTo>
                <a:lnTo>
                  <a:pt x="250951" y="114045"/>
                </a:lnTo>
                <a:lnTo>
                  <a:pt x="244359" y="73026"/>
                </a:lnTo>
                <a:lnTo>
                  <a:pt x="220218" y="37925"/>
                </a:lnTo>
                <a:lnTo>
                  <a:pt x="182264" y="12372"/>
                </a:lnTo>
                <a:lnTo>
                  <a:pt x="134238" y="0"/>
                </a:lnTo>
                <a:close/>
              </a:path>
            </a:pathLst>
          </a:custGeom>
          <a:solidFill>
            <a:srgbClr val="538235"/>
          </a:solidFill>
        </p:spPr>
        <p:txBody>
          <a:bodyPr wrap="square" lIns="0" tIns="0" rIns="0" bIns="0" rtlCol="0"/>
          <a:lstStyle/>
          <a:p>
            <a:endParaRPr/>
          </a:p>
        </p:txBody>
      </p:sp>
      <p:sp>
        <p:nvSpPr>
          <p:cNvPr id="41" name="object 41"/>
          <p:cNvSpPr/>
          <p:nvPr/>
        </p:nvSpPr>
        <p:spPr>
          <a:xfrm>
            <a:off x="9677400" y="1345183"/>
            <a:ext cx="233679" cy="190500"/>
          </a:xfrm>
          <a:custGeom>
            <a:avLst/>
            <a:gdLst/>
            <a:ahLst/>
            <a:cxnLst/>
            <a:rect l="l" t="t" r="r" b="b"/>
            <a:pathLst>
              <a:path w="233679" h="190500">
                <a:moveTo>
                  <a:pt x="125095" y="0"/>
                </a:moveTo>
                <a:lnTo>
                  <a:pt x="79045" y="3520"/>
                </a:lnTo>
                <a:lnTo>
                  <a:pt x="40163" y="20637"/>
                </a:lnTo>
                <a:lnTo>
                  <a:pt x="12473" y="48613"/>
                </a:lnTo>
                <a:lnTo>
                  <a:pt x="0" y="84708"/>
                </a:lnTo>
                <a:lnTo>
                  <a:pt x="5921" y="122644"/>
                </a:lnTo>
                <a:lnTo>
                  <a:pt x="28225" y="155019"/>
                </a:lnTo>
                <a:lnTo>
                  <a:pt x="63436" y="178560"/>
                </a:lnTo>
                <a:lnTo>
                  <a:pt x="108076" y="189991"/>
                </a:lnTo>
                <a:lnTo>
                  <a:pt x="154340" y="186471"/>
                </a:lnTo>
                <a:lnTo>
                  <a:pt x="193198" y="169354"/>
                </a:lnTo>
                <a:lnTo>
                  <a:pt x="220769" y="141378"/>
                </a:lnTo>
                <a:lnTo>
                  <a:pt x="233172" y="105282"/>
                </a:lnTo>
                <a:lnTo>
                  <a:pt x="227250" y="67562"/>
                </a:lnTo>
                <a:lnTo>
                  <a:pt x="204946" y="35163"/>
                </a:lnTo>
                <a:lnTo>
                  <a:pt x="169735" y="11503"/>
                </a:lnTo>
                <a:lnTo>
                  <a:pt x="125095" y="0"/>
                </a:lnTo>
                <a:close/>
              </a:path>
            </a:pathLst>
          </a:custGeom>
          <a:solidFill>
            <a:srgbClr val="6FAC46"/>
          </a:solidFill>
        </p:spPr>
        <p:txBody>
          <a:bodyPr wrap="square" lIns="0" tIns="0" rIns="0" bIns="0" rtlCol="0"/>
          <a:lstStyle/>
          <a:p>
            <a:endParaRPr/>
          </a:p>
        </p:txBody>
      </p:sp>
      <p:sp>
        <p:nvSpPr>
          <p:cNvPr id="42" name="object 42"/>
          <p:cNvSpPr/>
          <p:nvPr/>
        </p:nvSpPr>
        <p:spPr>
          <a:xfrm>
            <a:off x="9736328" y="1312163"/>
            <a:ext cx="130175" cy="160020"/>
          </a:xfrm>
          <a:custGeom>
            <a:avLst/>
            <a:gdLst/>
            <a:ahLst/>
            <a:cxnLst/>
            <a:rect l="l" t="t" r="r" b="b"/>
            <a:pathLst>
              <a:path w="130175" h="160019">
                <a:moveTo>
                  <a:pt x="9144" y="0"/>
                </a:moveTo>
                <a:lnTo>
                  <a:pt x="0" y="104648"/>
                </a:lnTo>
                <a:lnTo>
                  <a:pt x="3038" y="124551"/>
                </a:lnTo>
                <a:lnTo>
                  <a:pt x="14684" y="141573"/>
                </a:lnTo>
                <a:lnTo>
                  <a:pt x="33021" y="153975"/>
                </a:lnTo>
                <a:lnTo>
                  <a:pt x="56133" y="160020"/>
                </a:lnTo>
                <a:lnTo>
                  <a:pt x="80174" y="158232"/>
                </a:lnTo>
                <a:lnTo>
                  <a:pt x="100441" y="149240"/>
                </a:lnTo>
                <a:lnTo>
                  <a:pt x="114873" y="134463"/>
                </a:lnTo>
                <a:lnTo>
                  <a:pt x="121412" y="115315"/>
                </a:lnTo>
                <a:lnTo>
                  <a:pt x="130048" y="10795"/>
                </a:lnTo>
                <a:lnTo>
                  <a:pt x="9144" y="0"/>
                </a:lnTo>
                <a:close/>
              </a:path>
            </a:pathLst>
          </a:custGeom>
          <a:solidFill>
            <a:srgbClr val="538235"/>
          </a:solidFill>
        </p:spPr>
        <p:txBody>
          <a:bodyPr wrap="square" lIns="0" tIns="0" rIns="0" bIns="0" rtlCol="0"/>
          <a:lstStyle/>
          <a:p>
            <a:endParaRPr/>
          </a:p>
        </p:txBody>
      </p:sp>
      <p:sp>
        <p:nvSpPr>
          <p:cNvPr id="43" name="object 43"/>
          <p:cNvSpPr/>
          <p:nvPr/>
        </p:nvSpPr>
        <p:spPr>
          <a:xfrm>
            <a:off x="9743440" y="1322832"/>
            <a:ext cx="114300" cy="140970"/>
          </a:xfrm>
          <a:custGeom>
            <a:avLst/>
            <a:gdLst/>
            <a:ahLst/>
            <a:cxnLst/>
            <a:rect l="l" t="t" r="r" b="b"/>
            <a:pathLst>
              <a:path w="114300" h="140969">
                <a:moveTo>
                  <a:pt x="8127" y="0"/>
                </a:moveTo>
                <a:lnTo>
                  <a:pt x="0" y="92201"/>
                </a:lnTo>
                <a:lnTo>
                  <a:pt x="2698" y="109640"/>
                </a:lnTo>
                <a:lnTo>
                  <a:pt x="12826" y="124555"/>
                </a:lnTo>
                <a:lnTo>
                  <a:pt x="28860" y="135421"/>
                </a:lnTo>
                <a:lnTo>
                  <a:pt x="49275" y="140715"/>
                </a:lnTo>
                <a:lnTo>
                  <a:pt x="70016" y="139066"/>
                </a:lnTo>
                <a:lnTo>
                  <a:pt x="87566" y="131143"/>
                </a:lnTo>
                <a:lnTo>
                  <a:pt x="100068" y="118195"/>
                </a:lnTo>
                <a:lnTo>
                  <a:pt x="105663" y="101472"/>
                </a:lnTo>
                <a:lnTo>
                  <a:pt x="113791" y="9270"/>
                </a:lnTo>
                <a:lnTo>
                  <a:pt x="8127" y="0"/>
                </a:lnTo>
                <a:close/>
              </a:path>
            </a:pathLst>
          </a:custGeom>
          <a:solidFill>
            <a:srgbClr val="6FAC46"/>
          </a:solidFill>
        </p:spPr>
        <p:txBody>
          <a:bodyPr wrap="square" lIns="0" tIns="0" rIns="0" bIns="0" rtlCol="0"/>
          <a:lstStyle/>
          <a:p>
            <a:endParaRPr/>
          </a:p>
        </p:txBody>
      </p:sp>
      <p:sp>
        <p:nvSpPr>
          <p:cNvPr id="44" name="object 44"/>
          <p:cNvSpPr/>
          <p:nvPr/>
        </p:nvSpPr>
        <p:spPr>
          <a:xfrm>
            <a:off x="9742931" y="1322832"/>
            <a:ext cx="45720" cy="135890"/>
          </a:xfrm>
          <a:custGeom>
            <a:avLst/>
            <a:gdLst/>
            <a:ahLst/>
            <a:cxnLst/>
            <a:rect l="l" t="t" r="r" b="b"/>
            <a:pathLst>
              <a:path w="45720" h="135890">
                <a:moveTo>
                  <a:pt x="8000" y="0"/>
                </a:moveTo>
                <a:lnTo>
                  <a:pt x="0" y="90931"/>
                </a:lnTo>
                <a:lnTo>
                  <a:pt x="1730" y="105275"/>
                </a:lnTo>
                <a:lnTo>
                  <a:pt x="8604" y="118046"/>
                </a:lnTo>
                <a:lnTo>
                  <a:pt x="19716" y="128436"/>
                </a:lnTo>
                <a:lnTo>
                  <a:pt x="34163" y="135635"/>
                </a:lnTo>
                <a:lnTo>
                  <a:pt x="45720" y="3555"/>
                </a:lnTo>
                <a:lnTo>
                  <a:pt x="8000" y="0"/>
                </a:lnTo>
                <a:close/>
              </a:path>
            </a:pathLst>
          </a:custGeom>
          <a:solidFill>
            <a:srgbClr val="FFFFFF">
              <a:alpha val="34117"/>
            </a:srgbClr>
          </a:solidFill>
        </p:spPr>
        <p:txBody>
          <a:bodyPr wrap="square" lIns="0" tIns="0" rIns="0" bIns="0" rtlCol="0"/>
          <a:lstStyle/>
          <a:p>
            <a:endParaRPr/>
          </a:p>
        </p:txBody>
      </p:sp>
      <p:sp>
        <p:nvSpPr>
          <p:cNvPr id="45" name="object 45"/>
          <p:cNvSpPr/>
          <p:nvPr/>
        </p:nvSpPr>
        <p:spPr>
          <a:xfrm>
            <a:off x="9683495" y="1370075"/>
            <a:ext cx="110489" cy="153035"/>
          </a:xfrm>
          <a:custGeom>
            <a:avLst/>
            <a:gdLst/>
            <a:ahLst/>
            <a:cxnLst/>
            <a:rect l="l" t="t" r="r" b="b"/>
            <a:pathLst>
              <a:path w="110490" h="153034">
                <a:moveTo>
                  <a:pt x="42163" y="0"/>
                </a:moveTo>
                <a:lnTo>
                  <a:pt x="26789" y="10062"/>
                </a:lnTo>
                <a:lnTo>
                  <a:pt x="14033" y="22875"/>
                </a:lnTo>
                <a:lnTo>
                  <a:pt x="4802" y="40094"/>
                </a:lnTo>
                <a:lnTo>
                  <a:pt x="0" y="63373"/>
                </a:lnTo>
                <a:lnTo>
                  <a:pt x="4572" y="91160"/>
                </a:lnTo>
                <a:lnTo>
                  <a:pt x="21335" y="118030"/>
                </a:lnTo>
                <a:lnTo>
                  <a:pt x="48005" y="139828"/>
                </a:lnTo>
                <a:lnTo>
                  <a:pt x="82296" y="152400"/>
                </a:lnTo>
                <a:lnTo>
                  <a:pt x="92138" y="152906"/>
                </a:lnTo>
                <a:lnTo>
                  <a:pt x="99695" y="151495"/>
                </a:lnTo>
                <a:lnTo>
                  <a:pt x="105155" y="147202"/>
                </a:lnTo>
                <a:lnTo>
                  <a:pt x="108711" y="139064"/>
                </a:lnTo>
                <a:lnTo>
                  <a:pt x="109918" y="129639"/>
                </a:lnTo>
                <a:lnTo>
                  <a:pt x="107695" y="121665"/>
                </a:lnTo>
                <a:lnTo>
                  <a:pt x="102425" y="115883"/>
                </a:lnTo>
                <a:lnTo>
                  <a:pt x="94487" y="113029"/>
                </a:lnTo>
                <a:lnTo>
                  <a:pt x="71810" y="106368"/>
                </a:lnTo>
                <a:lnTo>
                  <a:pt x="53276" y="92694"/>
                </a:lnTo>
                <a:lnTo>
                  <a:pt x="41124" y="74614"/>
                </a:lnTo>
                <a:lnTo>
                  <a:pt x="37592" y="54737"/>
                </a:lnTo>
                <a:lnTo>
                  <a:pt x="40163" y="39719"/>
                </a:lnTo>
                <a:lnTo>
                  <a:pt x="43306" y="27368"/>
                </a:lnTo>
                <a:lnTo>
                  <a:pt x="44735" y="15017"/>
                </a:lnTo>
                <a:lnTo>
                  <a:pt x="42163" y="0"/>
                </a:lnTo>
                <a:close/>
              </a:path>
            </a:pathLst>
          </a:custGeom>
          <a:solidFill>
            <a:srgbClr val="FFFFFF">
              <a:alpha val="34117"/>
            </a:srgbClr>
          </a:solidFill>
        </p:spPr>
        <p:txBody>
          <a:bodyPr wrap="square" lIns="0" tIns="0" rIns="0" bIns="0" rtlCol="0"/>
          <a:lstStyle/>
          <a:p>
            <a:endParaRPr/>
          </a:p>
        </p:txBody>
      </p:sp>
      <p:sp>
        <p:nvSpPr>
          <p:cNvPr id="46" name="object 46"/>
          <p:cNvSpPr/>
          <p:nvPr/>
        </p:nvSpPr>
        <p:spPr>
          <a:xfrm>
            <a:off x="9704323" y="1180083"/>
            <a:ext cx="213360" cy="174625"/>
          </a:xfrm>
          <a:custGeom>
            <a:avLst/>
            <a:gdLst/>
            <a:ahLst/>
            <a:cxnLst/>
            <a:rect l="l" t="t" r="r" b="b"/>
            <a:pathLst>
              <a:path w="213359" h="174625">
                <a:moveTo>
                  <a:pt x="114173" y="0"/>
                </a:moveTo>
                <a:lnTo>
                  <a:pt x="72241" y="3266"/>
                </a:lnTo>
                <a:lnTo>
                  <a:pt x="36845" y="18986"/>
                </a:lnTo>
                <a:lnTo>
                  <a:pt x="11570" y="44612"/>
                </a:lnTo>
                <a:lnTo>
                  <a:pt x="0" y="77596"/>
                </a:lnTo>
                <a:lnTo>
                  <a:pt x="5470" y="112325"/>
                </a:lnTo>
                <a:lnTo>
                  <a:pt x="25860" y="142065"/>
                </a:lnTo>
                <a:lnTo>
                  <a:pt x="57989" y="163732"/>
                </a:lnTo>
                <a:lnTo>
                  <a:pt x="98678" y="174243"/>
                </a:lnTo>
                <a:lnTo>
                  <a:pt x="140682" y="170977"/>
                </a:lnTo>
                <a:lnTo>
                  <a:pt x="176196" y="155257"/>
                </a:lnTo>
                <a:lnTo>
                  <a:pt x="201495" y="129631"/>
                </a:lnTo>
                <a:lnTo>
                  <a:pt x="212851" y="96646"/>
                </a:lnTo>
                <a:lnTo>
                  <a:pt x="207381" y="61918"/>
                </a:lnTo>
                <a:lnTo>
                  <a:pt x="186991" y="32178"/>
                </a:lnTo>
                <a:lnTo>
                  <a:pt x="154862" y="10511"/>
                </a:lnTo>
                <a:lnTo>
                  <a:pt x="114173" y="0"/>
                </a:lnTo>
                <a:close/>
              </a:path>
            </a:pathLst>
          </a:custGeom>
          <a:solidFill>
            <a:srgbClr val="538235"/>
          </a:solidFill>
        </p:spPr>
        <p:txBody>
          <a:bodyPr wrap="square" lIns="0" tIns="0" rIns="0" bIns="0" rtlCol="0"/>
          <a:lstStyle/>
          <a:p>
            <a:endParaRPr/>
          </a:p>
        </p:txBody>
      </p:sp>
      <p:sp>
        <p:nvSpPr>
          <p:cNvPr id="47" name="object 47"/>
          <p:cNvSpPr/>
          <p:nvPr/>
        </p:nvSpPr>
        <p:spPr>
          <a:xfrm>
            <a:off x="9714483" y="1185672"/>
            <a:ext cx="193040" cy="158750"/>
          </a:xfrm>
          <a:custGeom>
            <a:avLst/>
            <a:gdLst/>
            <a:ahLst/>
            <a:cxnLst/>
            <a:rect l="l" t="t" r="r" b="b"/>
            <a:pathLst>
              <a:path w="193040" h="158750">
                <a:moveTo>
                  <a:pt x="103124" y="0"/>
                </a:moveTo>
                <a:lnTo>
                  <a:pt x="65186" y="3020"/>
                </a:lnTo>
                <a:lnTo>
                  <a:pt x="33178" y="17398"/>
                </a:lnTo>
                <a:lnTo>
                  <a:pt x="10362" y="40826"/>
                </a:lnTo>
                <a:lnTo>
                  <a:pt x="0" y="70992"/>
                </a:lnTo>
                <a:lnTo>
                  <a:pt x="5004" y="102435"/>
                </a:lnTo>
                <a:lnTo>
                  <a:pt x="23463" y="129365"/>
                </a:lnTo>
                <a:lnTo>
                  <a:pt x="52542" y="148984"/>
                </a:lnTo>
                <a:lnTo>
                  <a:pt x="89408" y="158495"/>
                </a:lnTo>
                <a:lnTo>
                  <a:pt x="127345" y="155555"/>
                </a:lnTo>
                <a:lnTo>
                  <a:pt x="159353" y="141350"/>
                </a:lnTo>
                <a:lnTo>
                  <a:pt x="182169" y="118098"/>
                </a:lnTo>
                <a:lnTo>
                  <a:pt x="192532" y="88011"/>
                </a:lnTo>
                <a:lnTo>
                  <a:pt x="187527" y="56489"/>
                </a:lnTo>
                <a:lnTo>
                  <a:pt x="169068" y="29384"/>
                </a:lnTo>
                <a:lnTo>
                  <a:pt x="139989" y="9590"/>
                </a:lnTo>
                <a:lnTo>
                  <a:pt x="103124" y="0"/>
                </a:lnTo>
                <a:close/>
              </a:path>
            </a:pathLst>
          </a:custGeom>
          <a:solidFill>
            <a:srgbClr val="6FAC46"/>
          </a:solidFill>
        </p:spPr>
        <p:txBody>
          <a:bodyPr wrap="square" lIns="0" tIns="0" rIns="0" bIns="0" rtlCol="0"/>
          <a:lstStyle/>
          <a:p>
            <a:endParaRPr/>
          </a:p>
        </p:txBody>
      </p:sp>
      <p:sp>
        <p:nvSpPr>
          <p:cNvPr id="48" name="object 48"/>
          <p:cNvSpPr/>
          <p:nvPr/>
        </p:nvSpPr>
        <p:spPr>
          <a:xfrm>
            <a:off x="9736835" y="1194308"/>
            <a:ext cx="97155" cy="80645"/>
          </a:xfrm>
          <a:custGeom>
            <a:avLst/>
            <a:gdLst/>
            <a:ahLst/>
            <a:cxnLst/>
            <a:rect l="l" t="t" r="r" b="b"/>
            <a:pathLst>
              <a:path w="97154" h="80644">
                <a:moveTo>
                  <a:pt x="52324" y="0"/>
                </a:moveTo>
                <a:lnTo>
                  <a:pt x="33075" y="1456"/>
                </a:lnTo>
                <a:lnTo>
                  <a:pt x="16827" y="8794"/>
                </a:lnTo>
                <a:lnTo>
                  <a:pt x="5246" y="20752"/>
                </a:lnTo>
                <a:lnTo>
                  <a:pt x="0" y="36067"/>
                </a:lnTo>
                <a:lnTo>
                  <a:pt x="2635" y="52010"/>
                </a:lnTo>
                <a:lnTo>
                  <a:pt x="11938" y="65690"/>
                </a:lnTo>
                <a:lnTo>
                  <a:pt x="26574" y="75608"/>
                </a:lnTo>
                <a:lnTo>
                  <a:pt x="45212" y="80263"/>
                </a:lnTo>
                <a:lnTo>
                  <a:pt x="64381" y="78896"/>
                </a:lnTo>
                <a:lnTo>
                  <a:pt x="80454" y="71707"/>
                </a:lnTo>
                <a:lnTo>
                  <a:pt x="91860" y="59779"/>
                </a:lnTo>
                <a:lnTo>
                  <a:pt x="97028" y="44195"/>
                </a:lnTo>
                <a:lnTo>
                  <a:pt x="94615" y="28324"/>
                </a:lnTo>
                <a:lnTo>
                  <a:pt x="85344" y="14763"/>
                </a:lnTo>
                <a:lnTo>
                  <a:pt x="70739" y="4869"/>
                </a:lnTo>
                <a:lnTo>
                  <a:pt x="52324" y="0"/>
                </a:lnTo>
                <a:close/>
              </a:path>
            </a:pathLst>
          </a:custGeom>
          <a:solidFill>
            <a:srgbClr val="FFFFFF">
              <a:alpha val="34117"/>
            </a:srgbClr>
          </a:solidFill>
        </p:spPr>
        <p:txBody>
          <a:bodyPr wrap="square" lIns="0" tIns="0" rIns="0" bIns="0" rtlCol="0"/>
          <a:lstStyle/>
          <a:p>
            <a:endParaRPr/>
          </a:p>
        </p:txBody>
      </p:sp>
      <p:sp>
        <p:nvSpPr>
          <p:cNvPr id="49" name="object 49"/>
          <p:cNvSpPr txBox="1"/>
          <p:nvPr/>
        </p:nvSpPr>
        <p:spPr>
          <a:xfrm>
            <a:off x="960526" y="3709923"/>
            <a:ext cx="1605280" cy="330835"/>
          </a:xfrm>
          <a:prstGeom prst="rect">
            <a:avLst/>
          </a:prstGeom>
        </p:spPr>
        <p:txBody>
          <a:bodyPr vert="horz" wrap="square" lIns="0" tIns="0" rIns="0" bIns="0" rtlCol="0">
            <a:spAutoFit/>
          </a:bodyPr>
          <a:lstStyle/>
          <a:p>
            <a:pPr marL="12700">
              <a:lnSpc>
                <a:spcPct val="100000"/>
              </a:lnSpc>
            </a:pPr>
            <a:r>
              <a:rPr sz="2000" b="1" spc="-10" dirty="0">
                <a:solidFill>
                  <a:srgbClr val="153C66"/>
                </a:solidFill>
                <a:latin typeface="Calibri"/>
                <a:cs typeface="Calibri"/>
              </a:rPr>
              <a:t>Natural</a:t>
            </a:r>
            <a:r>
              <a:rPr sz="2000" b="1" spc="-105" dirty="0">
                <a:solidFill>
                  <a:srgbClr val="153C66"/>
                </a:solidFill>
                <a:latin typeface="Calibri"/>
                <a:cs typeface="Calibri"/>
              </a:rPr>
              <a:t> </a:t>
            </a:r>
            <a:r>
              <a:rPr sz="2000" b="1" dirty="0">
                <a:solidFill>
                  <a:srgbClr val="153C66"/>
                </a:solidFill>
                <a:latin typeface="Calibri"/>
                <a:cs typeface="Calibri"/>
              </a:rPr>
              <a:t>beauty</a:t>
            </a:r>
            <a:endParaRPr sz="2000" dirty="0">
              <a:latin typeface="Calibri"/>
              <a:cs typeface="Calibri"/>
            </a:endParaRPr>
          </a:p>
        </p:txBody>
      </p:sp>
      <p:sp>
        <p:nvSpPr>
          <p:cNvPr id="50" name="object 50"/>
          <p:cNvSpPr/>
          <p:nvPr/>
        </p:nvSpPr>
        <p:spPr>
          <a:xfrm>
            <a:off x="4330065" y="3697065"/>
            <a:ext cx="623951" cy="274605"/>
          </a:xfrm>
          <a:prstGeom prst="rect">
            <a:avLst/>
          </a:prstGeom>
          <a:blipFill>
            <a:blip r:embed="rId7" cstate="print"/>
            <a:stretch>
              <a:fillRect/>
            </a:stretch>
          </a:blipFill>
        </p:spPr>
        <p:txBody>
          <a:bodyPr wrap="square" lIns="0" tIns="0" rIns="0" bIns="0" rtlCol="0"/>
          <a:lstStyle/>
          <a:p>
            <a:endParaRPr/>
          </a:p>
        </p:txBody>
      </p:sp>
      <p:sp>
        <p:nvSpPr>
          <p:cNvPr id="51" name="object 51"/>
          <p:cNvSpPr txBox="1"/>
          <p:nvPr/>
        </p:nvSpPr>
        <p:spPr>
          <a:xfrm>
            <a:off x="8817356" y="3512692"/>
            <a:ext cx="2519680" cy="330835"/>
          </a:xfrm>
          <a:prstGeom prst="rect">
            <a:avLst/>
          </a:prstGeom>
        </p:spPr>
        <p:txBody>
          <a:bodyPr vert="horz" wrap="square" lIns="0" tIns="0" rIns="0" bIns="0" rtlCol="0">
            <a:spAutoFit/>
          </a:bodyPr>
          <a:lstStyle/>
          <a:p>
            <a:pPr marL="12700">
              <a:lnSpc>
                <a:spcPct val="100000"/>
              </a:lnSpc>
            </a:pPr>
            <a:r>
              <a:rPr sz="2000" b="1" dirty="0">
                <a:solidFill>
                  <a:srgbClr val="153C66"/>
                </a:solidFill>
                <a:latin typeface="Calibri"/>
                <a:cs typeface="Calibri"/>
              </a:rPr>
              <a:t>Rich </a:t>
            </a:r>
            <a:r>
              <a:rPr sz="2000" b="1" spc="-5" dirty="0">
                <a:solidFill>
                  <a:srgbClr val="153C66"/>
                </a:solidFill>
                <a:latin typeface="Calibri"/>
                <a:cs typeface="Calibri"/>
              </a:rPr>
              <a:t>history </a:t>
            </a:r>
            <a:r>
              <a:rPr sz="2000" b="1" dirty="0">
                <a:solidFill>
                  <a:srgbClr val="153C66"/>
                </a:solidFill>
                <a:latin typeface="Calibri"/>
                <a:cs typeface="Calibri"/>
              </a:rPr>
              <a:t>and</a:t>
            </a:r>
            <a:r>
              <a:rPr sz="2000" b="1" spc="-114" dirty="0">
                <a:solidFill>
                  <a:srgbClr val="153C66"/>
                </a:solidFill>
                <a:latin typeface="Calibri"/>
                <a:cs typeface="Calibri"/>
              </a:rPr>
              <a:t> </a:t>
            </a:r>
            <a:r>
              <a:rPr sz="2000" b="1" spc="-5" dirty="0">
                <a:solidFill>
                  <a:srgbClr val="153C66"/>
                </a:solidFill>
                <a:latin typeface="Calibri"/>
                <a:cs typeface="Calibri"/>
              </a:rPr>
              <a:t>culture</a:t>
            </a:r>
            <a:endParaRPr sz="2000" dirty="0">
              <a:latin typeface="Calibri"/>
              <a:cs typeface="Calibri"/>
            </a:endParaRPr>
          </a:p>
        </p:txBody>
      </p:sp>
      <p:sp>
        <p:nvSpPr>
          <p:cNvPr id="52" name="object 52"/>
          <p:cNvSpPr/>
          <p:nvPr/>
        </p:nvSpPr>
        <p:spPr>
          <a:xfrm>
            <a:off x="5660135" y="1586483"/>
            <a:ext cx="3520440" cy="3392424"/>
          </a:xfrm>
          <a:prstGeom prst="rect">
            <a:avLst/>
          </a:prstGeom>
          <a:blipFill>
            <a:blip r:embed="rId8" cstate="print"/>
            <a:stretch>
              <a:fillRect/>
            </a:stretch>
          </a:blipFill>
        </p:spPr>
        <p:txBody>
          <a:bodyPr wrap="square" lIns="0" tIns="0" rIns="0" bIns="0" rtlCol="0"/>
          <a:lstStyle/>
          <a:p>
            <a:endParaRPr dirty="0"/>
          </a:p>
        </p:txBody>
      </p:sp>
      <p:sp>
        <p:nvSpPr>
          <p:cNvPr id="53" name="object 53"/>
          <p:cNvSpPr/>
          <p:nvPr/>
        </p:nvSpPr>
        <p:spPr>
          <a:xfrm>
            <a:off x="5750052" y="1677289"/>
            <a:ext cx="3259454" cy="3131185"/>
          </a:xfrm>
          <a:custGeom>
            <a:avLst/>
            <a:gdLst/>
            <a:ahLst/>
            <a:cxnLst/>
            <a:rect l="l" t="t" r="r" b="b"/>
            <a:pathLst>
              <a:path w="3259454" h="3131185">
                <a:moveTo>
                  <a:pt x="651763" y="0"/>
                </a:moveTo>
                <a:lnTo>
                  <a:pt x="0" y="2432304"/>
                </a:lnTo>
                <a:lnTo>
                  <a:pt x="2607564" y="3131058"/>
                </a:lnTo>
                <a:lnTo>
                  <a:pt x="3259201" y="698626"/>
                </a:lnTo>
                <a:lnTo>
                  <a:pt x="651763" y="0"/>
                </a:lnTo>
                <a:close/>
              </a:path>
            </a:pathLst>
          </a:custGeom>
          <a:solidFill>
            <a:srgbClr val="FFFFFF"/>
          </a:solidFill>
        </p:spPr>
        <p:txBody>
          <a:bodyPr wrap="square" lIns="0" tIns="0" rIns="0" bIns="0" rtlCol="0"/>
          <a:lstStyle/>
          <a:p>
            <a:endParaRPr dirty="0"/>
          </a:p>
        </p:txBody>
      </p:sp>
      <p:sp>
        <p:nvSpPr>
          <p:cNvPr id="54" name="object 54"/>
          <p:cNvSpPr/>
          <p:nvPr/>
        </p:nvSpPr>
        <p:spPr>
          <a:xfrm>
            <a:off x="5750052" y="1677289"/>
            <a:ext cx="3259454" cy="3131185"/>
          </a:xfrm>
          <a:custGeom>
            <a:avLst/>
            <a:gdLst/>
            <a:ahLst/>
            <a:cxnLst/>
            <a:rect l="l" t="t" r="r" b="b"/>
            <a:pathLst>
              <a:path w="3259454" h="3131185">
                <a:moveTo>
                  <a:pt x="651763" y="0"/>
                </a:moveTo>
                <a:lnTo>
                  <a:pt x="3259201" y="698626"/>
                </a:lnTo>
                <a:lnTo>
                  <a:pt x="2607564" y="3131058"/>
                </a:lnTo>
                <a:lnTo>
                  <a:pt x="0" y="2432304"/>
                </a:lnTo>
                <a:lnTo>
                  <a:pt x="651763" y="0"/>
                </a:lnTo>
                <a:close/>
              </a:path>
            </a:pathLst>
          </a:custGeom>
          <a:ln w="9525">
            <a:solidFill>
              <a:srgbClr val="CCCCCC"/>
            </a:solidFill>
          </a:ln>
        </p:spPr>
        <p:txBody>
          <a:bodyPr wrap="square" lIns="0" tIns="0" rIns="0" bIns="0" rtlCol="0"/>
          <a:lstStyle/>
          <a:p>
            <a:endParaRPr/>
          </a:p>
        </p:txBody>
      </p:sp>
      <p:sp>
        <p:nvSpPr>
          <p:cNvPr id="55" name="object 55"/>
          <p:cNvSpPr/>
          <p:nvPr/>
        </p:nvSpPr>
        <p:spPr>
          <a:xfrm>
            <a:off x="5977890" y="1821179"/>
            <a:ext cx="2842895" cy="2518410"/>
          </a:xfrm>
          <a:custGeom>
            <a:avLst/>
            <a:gdLst/>
            <a:ahLst/>
            <a:cxnLst/>
            <a:rect l="l" t="t" r="r" b="b"/>
            <a:pathLst>
              <a:path w="2842895" h="2518410">
                <a:moveTo>
                  <a:pt x="506984" y="0"/>
                </a:moveTo>
                <a:lnTo>
                  <a:pt x="0" y="1892173"/>
                </a:lnTo>
                <a:lnTo>
                  <a:pt x="2335911" y="2518156"/>
                </a:lnTo>
                <a:lnTo>
                  <a:pt x="2842894" y="625856"/>
                </a:lnTo>
                <a:lnTo>
                  <a:pt x="506984" y="0"/>
                </a:lnTo>
                <a:close/>
              </a:path>
            </a:pathLst>
          </a:custGeom>
          <a:solidFill>
            <a:srgbClr val="153C66"/>
          </a:solidFill>
        </p:spPr>
        <p:txBody>
          <a:bodyPr wrap="square" lIns="0" tIns="0" rIns="0" bIns="0" rtlCol="0"/>
          <a:lstStyle/>
          <a:p>
            <a:endParaRPr/>
          </a:p>
        </p:txBody>
      </p:sp>
      <p:sp>
        <p:nvSpPr>
          <p:cNvPr id="56" name="object 56"/>
          <p:cNvSpPr/>
          <p:nvPr/>
        </p:nvSpPr>
        <p:spPr>
          <a:xfrm>
            <a:off x="6502654" y="1947417"/>
            <a:ext cx="259334" cy="498207"/>
          </a:xfrm>
          <a:prstGeom prst="rect">
            <a:avLst/>
          </a:prstGeom>
          <a:blipFill>
            <a:blip r:embed="rId9" cstate="print"/>
            <a:stretch>
              <a:fillRect/>
            </a:stretch>
          </a:blipFill>
        </p:spPr>
        <p:txBody>
          <a:bodyPr wrap="square" lIns="0" tIns="0" rIns="0" bIns="0" rtlCol="0"/>
          <a:lstStyle/>
          <a:p>
            <a:endParaRPr/>
          </a:p>
        </p:txBody>
      </p:sp>
      <p:sp>
        <p:nvSpPr>
          <p:cNvPr id="57" name="object 57"/>
          <p:cNvSpPr/>
          <p:nvPr/>
        </p:nvSpPr>
        <p:spPr>
          <a:xfrm>
            <a:off x="6564503" y="1729994"/>
            <a:ext cx="111760" cy="224154"/>
          </a:xfrm>
          <a:custGeom>
            <a:avLst/>
            <a:gdLst/>
            <a:ahLst/>
            <a:cxnLst/>
            <a:rect l="l" t="t" r="r" b="b"/>
            <a:pathLst>
              <a:path w="111759" h="224155">
                <a:moveTo>
                  <a:pt x="78358" y="0"/>
                </a:moveTo>
                <a:lnTo>
                  <a:pt x="0" y="214375"/>
                </a:lnTo>
                <a:lnTo>
                  <a:pt x="34544" y="223646"/>
                </a:lnTo>
                <a:lnTo>
                  <a:pt x="111378" y="12064"/>
                </a:lnTo>
                <a:lnTo>
                  <a:pt x="78358" y="0"/>
                </a:lnTo>
                <a:close/>
              </a:path>
            </a:pathLst>
          </a:custGeom>
          <a:solidFill>
            <a:srgbClr val="E6E6E6"/>
          </a:solidFill>
        </p:spPr>
        <p:txBody>
          <a:bodyPr wrap="square" lIns="0" tIns="0" rIns="0" bIns="0" rtlCol="0"/>
          <a:lstStyle/>
          <a:p>
            <a:endParaRPr/>
          </a:p>
        </p:txBody>
      </p:sp>
      <p:sp>
        <p:nvSpPr>
          <p:cNvPr id="58" name="object 58"/>
          <p:cNvSpPr/>
          <p:nvPr/>
        </p:nvSpPr>
        <p:spPr>
          <a:xfrm>
            <a:off x="6573646" y="1733804"/>
            <a:ext cx="84455" cy="215265"/>
          </a:xfrm>
          <a:custGeom>
            <a:avLst/>
            <a:gdLst/>
            <a:ahLst/>
            <a:cxnLst/>
            <a:rect l="l" t="t" r="r" b="b"/>
            <a:pathLst>
              <a:path w="84454" h="215264">
                <a:moveTo>
                  <a:pt x="77343" y="0"/>
                </a:moveTo>
                <a:lnTo>
                  <a:pt x="0" y="212979"/>
                </a:lnTo>
                <a:lnTo>
                  <a:pt x="6984" y="214884"/>
                </a:lnTo>
                <a:lnTo>
                  <a:pt x="84074" y="2286"/>
                </a:lnTo>
                <a:lnTo>
                  <a:pt x="77343" y="0"/>
                </a:lnTo>
                <a:close/>
              </a:path>
            </a:pathLst>
          </a:custGeom>
          <a:solidFill>
            <a:srgbClr val="FFFFFF"/>
          </a:solidFill>
        </p:spPr>
        <p:txBody>
          <a:bodyPr wrap="square" lIns="0" tIns="0" rIns="0" bIns="0" rtlCol="0"/>
          <a:lstStyle/>
          <a:p>
            <a:endParaRPr/>
          </a:p>
        </p:txBody>
      </p:sp>
      <p:sp>
        <p:nvSpPr>
          <p:cNvPr id="59" name="object 59"/>
          <p:cNvSpPr/>
          <p:nvPr/>
        </p:nvSpPr>
        <p:spPr>
          <a:xfrm>
            <a:off x="6546820" y="1623772"/>
            <a:ext cx="245110" cy="212090"/>
          </a:xfrm>
          <a:custGeom>
            <a:avLst/>
            <a:gdLst/>
            <a:ahLst/>
            <a:cxnLst/>
            <a:rect l="l" t="t" r="r" b="b"/>
            <a:pathLst>
              <a:path w="245109" h="212089">
                <a:moveTo>
                  <a:pt x="109041" y="0"/>
                </a:moveTo>
                <a:lnTo>
                  <a:pt x="64053" y="7082"/>
                </a:lnTo>
                <a:lnTo>
                  <a:pt x="27566" y="28713"/>
                </a:lnTo>
                <a:lnTo>
                  <a:pt x="4474" y="63168"/>
                </a:lnTo>
                <a:lnTo>
                  <a:pt x="0" y="104068"/>
                </a:lnTo>
                <a:lnTo>
                  <a:pt x="14110" y="143956"/>
                </a:lnTo>
                <a:lnTo>
                  <a:pt x="44104" y="178343"/>
                </a:lnTo>
                <a:lnTo>
                  <a:pt x="87278" y="202741"/>
                </a:lnTo>
                <a:lnTo>
                  <a:pt x="136005" y="211889"/>
                </a:lnTo>
                <a:lnTo>
                  <a:pt x="181147" y="204868"/>
                </a:lnTo>
                <a:lnTo>
                  <a:pt x="217741" y="183417"/>
                </a:lnTo>
                <a:lnTo>
                  <a:pt x="240821" y="149274"/>
                </a:lnTo>
                <a:lnTo>
                  <a:pt x="245076" y="108063"/>
                </a:lnTo>
                <a:lnTo>
                  <a:pt x="230852" y="67994"/>
                </a:lnTo>
                <a:lnTo>
                  <a:pt x="200816" y="33545"/>
                </a:lnTo>
                <a:lnTo>
                  <a:pt x="157636" y="9193"/>
                </a:lnTo>
                <a:lnTo>
                  <a:pt x="109041" y="0"/>
                </a:lnTo>
                <a:close/>
              </a:path>
            </a:pathLst>
          </a:custGeom>
          <a:solidFill>
            <a:srgbClr val="BE9000"/>
          </a:solidFill>
        </p:spPr>
        <p:txBody>
          <a:bodyPr wrap="square" lIns="0" tIns="0" rIns="0" bIns="0" rtlCol="0"/>
          <a:lstStyle/>
          <a:p>
            <a:endParaRPr/>
          </a:p>
        </p:txBody>
      </p:sp>
      <p:sp>
        <p:nvSpPr>
          <p:cNvPr id="60" name="object 60"/>
          <p:cNvSpPr/>
          <p:nvPr/>
        </p:nvSpPr>
        <p:spPr>
          <a:xfrm>
            <a:off x="6557233" y="1626929"/>
            <a:ext cx="228600" cy="195580"/>
          </a:xfrm>
          <a:custGeom>
            <a:avLst/>
            <a:gdLst/>
            <a:ahLst/>
            <a:cxnLst/>
            <a:rect l="l" t="t" r="r" b="b"/>
            <a:pathLst>
              <a:path w="228600" h="195580">
                <a:moveTo>
                  <a:pt x="101498" y="0"/>
                </a:moveTo>
                <a:lnTo>
                  <a:pt x="59434" y="6353"/>
                </a:lnTo>
                <a:lnTo>
                  <a:pt x="25417" y="26042"/>
                </a:lnTo>
                <a:lnTo>
                  <a:pt x="4093" y="57471"/>
                </a:lnTo>
                <a:lnTo>
                  <a:pt x="0" y="95494"/>
                </a:lnTo>
                <a:lnTo>
                  <a:pt x="13253" y="132385"/>
                </a:lnTo>
                <a:lnTo>
                  <a:pt x="41294" y="164109"/>
                </a:lnTo>
                <a:lnTo>
                  <a:pt x="81563" y="186630"/>
                </a:lnTo>
                <a:lnTo>
                  <a:pt x="127248" y="195260"/>
                </a:lnTo>
                <a:lnTo>
                  <a:pt x="169289" y="188900"/>
                </a:lnTo>
                <a:lnTo>
                  <a:pt x="203186" y="169181"/>
                </a:lnTo>
                <a:lnTo>
                  <a:pt x="224438" y="137735"/>
                </a:lnTo>
                <a:lnTo>
                  <a:pt x="228425" y="99927"/>
                </a:lnTo>
                <a:lnTo>
                  <a:pt x="215183" y="63011"/>
                </a:lnTo>
                <a:lnTo>
                  <a:pt x="187201" y="31168"/>
                </a:lnTo>
                <a:lnTo>
                  <a:pt x="146968" y="8576"/>
                </a:lnTo>
                <a:lnTo>
                  <a:pt x="101498" y="0"/>
                </a:lnTo>
                <a:close/>
              </a:path>
            </a:pathLst>
          </a:custGeom>
          <a:solidFill>
            <a:srgbClr val="FFC000"/>
          </a:solidFill>
        </p:spPr>
        <p:txBody>
          <a:bodyPr wrap="square" lIns="0" tIns="0" rIns="0" bIns="0" rtlCol="0"/>
          <a:lstStyle/>
          <a:p>
            <a:endParaRPr/>
          </a:p>
        </p:txBody>
      </p:sp>
      <p:sp>
        <p:nvSpPr>
          <p:cNvPr id="61" name="object 61"/>
          <p:cNvSpPr/>
          <p:nvPr/>
        </p:nvSpPr>
        <p:spPr>
          <a:xfrm>
            <a:off x="6618805" y="1587500"/>
            <a:ext cx="153035" cy="172085"/>
          </a:xfrm>
          <a:custGeom>
            <a:avLst/>
            <a:gdLst/>
            <a:ahLst/>
            <a:cxnLst/>
            <a:rect l="l" t="t" r="r" b="b"/>
            <a:pathLst>
              <a:path w="153034" h="172085">
                <a:moveTo>
                  <a:pt x="38280" y="0"/>
                </a:moveTo>
                <a:lnTo>
                  <a:pt x="2212" y="98933"/>
                </a:lnTo>
                <a:lnTo>
                  <a:pt x="0" y="119002"/>
                </a:lnTo>
                <a:lnTo>
                  <a:pt x="6895" y="138525"/>
                </a:lnTo>
                <a:lnTo>
                  <a:pt x="21482" y="155332"/>
                </a:lnTo>
                <a:lnTo>
                  <a:pt x="42344" y="167259"/>
                </a:lnTo>
                <a:lnTo>
                  <a:pt x="66163" y="171759"/>
                </a:lnTo>
                <a:lnTo>
                  <a:pt x="88207" y="168306"/>
                </a:lnTo>
                <a:lnTo>
                  <a:pt x="106084" y="157757"/>
                </a:lnTo>
                <a:lnTo>
                  <a:pt x="117401" y="140970"/>
                </a:lnTo>
                <a:lnTo>
                  <a:pt x="152961" y="41910"/>
                </a:lnTo>
                <a:lnTo>
                  <a:pt x="38280" y="0"/>
                </a:lnTo>
                <a:close/>
              </a:path>
            </a:pathLst>
          </a:custGeom>
          <a:solidFill>
            <a:srgbClr val="BE9000"/>
          </a:solidFill>
        </p:spPr>
        <p:txBody>
          <a:bodyPr wrap="square" lIns="0" tIns="0" rIns="0" bIns="0" rtlCol="0"/>
          <a:lstStyle/>
          <a:p>
            <a:endParaRPr/>
          </a:p>
        </p:txBody>
      </p:sp>
      <p:sp>
        <p:nvSpPr>
          <p:cNvPr id="62" name="object 62"/>
          <p:cNvSpPr/>
          <p:nvPr/>
        </p:nvSpPr>
        <p:spPr>
          <a:xfrm>
            <a:off x="6626794" y="1599946"/>
            <a:ext cx="133350" cy="150495"/>
          </a:xfrm>
          <a:custGeom>
            <a:avLst/>
            <a:gdLst/>
            <a:ahLst/>
            <a:cxnLst/>
            <a:rect l="l" t="t" r="r" b="b"/>
            <a:pathLst>
              <a:path w="133350" h="150494">
                <a:moveTo>
                  <a:pt x="33593" y="0"/>
                </a:moveTo>
                <a:lnTo>
                  <a:pt x="1843" y="86740"/>
                </a:lnTo>
                <a:lnTo>
                  <a:pt x="0" y="104189"/>
                </a:lnTo>
                <a:lnTo>
                  <a:pt x="5955" y="121173"/>
                </a:lnTo>
                <a:lnTo>
                  <a:pt x="18649" y="135800"/>
                </a:lnTo>
                <a:lnTo>
                  <a:pt x="37022" y="146176"/>
                </a:lnTo>
                <a:lnTo>
                  <a:pt x="57481" y="149941"/>
                </a:lnTo>
                <a:lnTo>
                  <a:pt x="76487" y="146859"/>
                </a:lnTo>
                <a:lnTo>
                  <a:pt x="91922" y="137658"/>
                </a:lnTo>
                <a:lnTo>
                  <a:pt x="101665" y="123062"/>
                </a:lnTo>
                <a:lnTo>
                  <a:pt x="133288" y="36321"/>
                </a:lnTo>
                <a:lnTo>
                  <a:pt x="33593" y="0"/>
                </a:lnTo>
                <a:close/>
              </a:path>
            </a:pathLst>
          </a:custGeom>
          <a:solidFill>
            <a:srgbClr val="FFC000"/>
          </a:solidFill>
        </p:spPr>
        <p:txBody>
          <a:bodyPr wrap="square" lIns="0" tIns="0" rIns="0" bIns="0" rtlCol="0"/>
          <a:lstStyle/>
          <a:p>
            <a:endParaRPr/>
          </a:p>
        </p:txBody>
      </p:sp>
      <p:sp>
        <p:nvSpPr>
          <p:cNvPr id="63" name="object 63"/>
          <p:cNvSpPr/>
          <p:nvPr/>
        </p:nvSpPr>
        <p:spPr>
          <a:xfrm>
            <a:off x="6626221" y="1599819"/>
            <a:ext cx="69850" cy="139065"/>
          </a:xfrm>
          <a:custGeom>
            <a:avLst/>
            <a:gdLst/>
            <a:ahLst/>
            <a:cxnLst/>
            <a:rect l="l" t="t" r="r" b="b"/>
            <a:pathLst>
              <a:path w="69850" h="139064">
                <a:moveTo>
                  <a:pt x="33658" y="0"/>
                </a:moveTo>
                <a:lnTo>
                  <a:pt x="2035" y="86232"/>
                </a:lnTo>
                <a:lnTo>
                  <a:pt x="0" y="100661"/>
                </a:lnTo>
                <a:lnTo>
                  <a:pt x="3369" y="114887"/>
                </a:lnTo>
                <a:lnTo>
                  <a:pt x="11501" y="127898"/>
                </a:lnTo>
                <a:lnTo>
                  <a:pt x="23752" y="138683"/>
                </a:lnTo>
                <a:lnTo>
                  <a:pt x="69345" y="13207"/>
                </a:lnTo>
                <a:lnTo>
                  <a:pt x="33658" y="0"/>
                </a:lnTo>
                <a:close/>
              </a:path>
            </a:pathLst>
          </a:custGeom>
          <a:solidFill>
            <a:srgbClr val="FFFFFF">
              <a:alpha val="34117"/>
            </a:srgbClr>
          </a:solidFill>
        </p:spPr>
        <p:txBody>
          <a:bodyPr wrap="square" lIns="0" tIns="0" rIns="0" bIns="0" rtlCol="0"/>
          <a:lstStyle/>
          <a:p>
            <a:endParaRPr/>
          </a:p>
        </p:txBody>
      </p:sp>
      <p:sp>
        <p:nvSpPr>
          <p:cNvPr id="64" name="object 64"/>
          <p:cNvSpPr/>
          <p:nvPr/>
        </p:nvSpPr>
        <p:spPr>
          <a:xfrm>
            <a:off x="6563647" y="1639442"/>
            <a:ext cx="92075" cy="161290"/>
          </a:xfrm>
          <a:custGeom>
            <a:avLst/>
            <a:gdLst/>
            <a:ahLst/>
            <a:cxnLst/>
            <a:rect l="l" t="t" r="r" b="b"/>
            <a:pathLst>
              <a:path w="92075" h="161289">
                <a:moveTo>
                  <a:pt x="60037" y="0"/>
                </a:moveTo>
                <a:lnTo>
                  <a:pt x="13477" y="29039"/>
                </a:lnTo>
                <a:lnTo>
                  <a:pt x="0" y="78311"/>
                </a:lnTo>
                <a:lnTo>
                  <a:pt x="9253" y="108616"/>
                </a:lnTo>
                <a:lnTo>
                  <a:pt x="29388" y="136588"/>
                </a:lnTo>
                <a:lnTo>
                  <a:pt x="59275" y="157607"/>
                </a:lnTo>
                <a:lnTo>
                  <a:pt x="68657" y="160656"/>
                </a:lnTo>
                <a:lnTo>
                  <a:pt x="76325" y="161242"/>
                </a:lnTo>
                <a:lnTo>
                  <a:pt x="82706" y="158517"/>
                </a:lnTo>
                <a:lnTo>
                  <a:pt x="88231" y="151637"/>
                </a:lnTo>
                <a:lnTo>
                  <a:pt x="91854" y="142791"/>
                </a:lnTo>
                <a:lnTo>
                  <a:pt x="91787" y="134493"/>
                </a:lnTo>
                <a:lnTo>
                  <a:pt x="88195" y="127527"/>
                </a:lnTo>
                <a:lnTo>
                  <a:pt x="81246" y="122682"/>
                </a:lnTo>
                <a:lnTo>
                  <a:pt x="61085" y="110410"/>
                </a:lnTo>
                <a:lnTo>
                  <a:pt x="46734" y="92424"/>
                </a:lnTo>
                <a:lnTo>
                  <a:pt x="39669" y="71818"/>
                </a:lnTo>
                <a:lnTo>
                  <a:pt x="41368" y="51689"/>
                </a:lnTo>
                <a:lnTo>
                  <a:pt x="47785" y="37826"/>
                </a:lnTo>
                <a:lnTo>
                  <a:pt x="54036" y="26701"/>
                </a:lnTo>
                <a:lnTo>
                  <a:pt x="58620" y="15148"/>
                </a:lnTo>
                <a:lnTo>
                  <a:pt x="60037" y="0"/>
                </a:lnTo>
                <a:close/>
              </a:path>
            </a:pathLst>
          </a:custGeom>
          <a:solidFill>
            <a:srgbClr val="FFFFFF">
              <a:alpha val="34117"/>
            </a:srgbClr>
          </a:solidFill>
        </p:spPr>
        <p:txBody>
          <a:bodyPr wrap="square" lIns="0" tIns="0" rIns="0" bIns="0" rtlCol="0"/>
          <a:lstStyle/>
          <a:p>
            <a:endParaRPr/>
          </a:p>
        </p:txBody>
      </p:sp>
      <p:sp>
        <p:nvSpPr>
          <p:cNvPr id="65" name="object 65"/>
          <p:cNvSpPr/>
          <p:nvPr/>
        </p:nvSpPr>
        <p:spPr>
          <a:xfrm>
            <a:off x="6627742" y="1471793"/>
            <a:ext cx="208279" cy="179705"/>
          </a:xfrm>
          <a:custGeom>
            <a:avLst/>
            <a:gdLst/>
            <a:ahLst/>
            <a:cxnLst/>
            <a:rect l="l" t="t" r="r" b="b"/>
            <a:pathLst>
              <a:path w="208279" h="179705">
                <a:moveTo>
                  <a:pt x="92592" y="0"/>
                </a:moveTo>
                <a:lnTo>
                  <a:pt x="54393" y="5994"/>
                </a:lnTo>
                <a:lnTo>
                  <a:pt x="23385" y="24205"/>
                </a:lnTo>
                <a:lnTo>
                  <a:pt x="3688" y="53095"/>
                </a:lnTo>
                <a:lnTo>
                  <a:pt x="0" y="87989"/>
                </a:lnTo>
                <a:lnTo>
                  <a:pt x="11991" y="121929"/>
                </a:lnTo>
                <a:lnTo>
                  <a:pt x="37389" y="151108"/>
                </a:lnTo>
                <a:lnTo>
                  <a:pt x="73919" y="171713"/>
                </a:lnTo>
                <a:lnTo>
                  <a:pt x="115260" y="179417"/>
                </a:lnTo>
                <a:lnTo>
                  <a:pt x="153564" y="173428"/>
                </a:lnTo>
                <a:lnTo>
                  <a:pt x="184558" y="155247"/>
                </a:lnTo>
                <a:lnTo>
                  <a:pt x="203967" y="126374"/>
                </a:lnTo>
                <a:lnTo>
                  <a:pt x="207730" y="91428"/>
                </a:lnTo>
                <a:lnTo>
                  <a:pt x="195776" y="57493"/>
                </a:lnTo>
                <a:lnTo>
                  <a:pt x="170392" y="28344"/>
                </a:lnTo>
                <a:lnTo>
                  <a:pt x="133863" y="7756"/>
                </a:lnTo>
                <a:lnTo>
                  <a:pt x="92592" y="0"/>
                </a:lnTo>
                <a:close/>
              </a:path>
            </a:pathLst>
          </a:custGeom>
          <a:solidFill>
            <a:srgbClr val="BE9000"/>
          </a:solidFill>
        </p:spPr>
        <p:txBody>
          <a:bodyPr wrap="square" lIns="0" tIns="0" rIns="0" bIns="0" rtlCol="0"/>
          <a:lstStyle/>
          <a:p>
            <a:endParaRPr/>
          </a:p>
        </p:txBody>
      </p:sp>
      <p:sp>
        <p:nvSpPr>
          <p:cNvPr id="66" name="object 66"/>
          <p:cNvSpPr/>
          <p:nvPr/>
        </p:nvSpPr>
        <p:spPr>
          <a:xfrm>
            <a:off x="6638687" y="1478141"/>
            <a:ext cx="188595" cy="163195"/>
          </a:xfrm>
          <a:custGeom>
            <a:avLst/>
            <a:gdLst/>
            <a:ahLst/>
            <a:cxnLst/>
            <a:rect l="l" t="t" r="r" b="b"/>
            <a:pathLst>
              <a:path w="188595" h="163194">
                <a:moveTo>
                  <a:pt x="83867" y="0"/>
                </a:moveTo>
                <a:lnTo>
                  <a:pt x="49196" y="5504"/>
                </a:lnTo>
                <a:lnTo>
                  <a:pt x="21097" y="22105"/>
                </a:lnTo>
                <a:lnTo>
                  <a:pt x="3286" y="48398"/>
                </a:lnTo>
                <a:lnTo>
                  <a:pt x="0" y="79881"/>
                </a:lnTo>
                <a:lnTo>
                  <a:pt x="10906" y="110517"/>
                </a:lnTo>
                <a:lnTo>
                  <a:pt x="34004" y="136892"/>
                </a:lnTo>
                <a:lnTo>
                  <a:pt x="67294" y="155586"/>
                </a:lnTo>
                <a:lnTo>
                  <a:pt x="104747" y="162607"/>
                </a:lnTo>
                <a:lnTo>
                  <a:pt x="139366" y="157269"/>
                </a:lnTo>
                <a:lnTo>
                  <a:pt x="167413" y="140835"/>
                </a:lnTo>
                <a:lnTo>
                  <a:pt x="185150" y="114565"/>
                </a:lnTo>
                <a:lnTo>
                  <a:pt x="188458" y="83006"/>
                </a:lnTo>
                <a:lnTo>
                  <a:pt x="177609" y="52208"/>
                </a:lnTo>
                <a:lnTo>
                  <a:pt x="154592" y="25697"/>
                </a:lnTo>
                <a:lnTo>
                  <a:pt x="121396" y="6996"/>
                </a:lnTo>
                <a:lnTo>
                  <a:pt x="83867" y="0"/>
                </a:lnTo>
                <a:close/>
              </a:path>
            </a:pathLst>
          </a:custGeom>
          <a:solidFill>
            <a:srgbClr val="FFC000"/>
          </a:solidFill>
        </p:spPr>
        <p:txBody>
          <a:bodyPr wrap="square" lIns="0" tIns="0" rIns="0" bIns="0" rtlCol="0"/>
          <a:lstStyle/>
          <a:p>
            <a:endParaRPr/>
          </a:p>
        </p:txBody>
      </p:sp>
      <p:sp>
        <p:nvSpPr>
          <p:cNvPr id="67" name="object 67"/>
          <p:cNvSpPr/>
          <p:nvPr/>
        </p:nvSpPr>
        <p:spPr>
          <a:xfrm>
            <a:off x="6668226" y="1482728"/>
            <a:ext cx="95885" cy="82550"/>
          </a:xfrm>
          <a:custGeom>
            <a:avLst/>
            <a:gdLst/>
            <a:ahLst/>
            <a:cxnLst/>
            <a:rect l="l" t="t" r="r" b="b"/>
            <a:pathLst>
              <a:path w="95884" h="82550">
                <a:moveTo>
                  <a:pt x="42600" y="0"/>
                </a:moveTo>
                <a:lnTo>
                  <a:pt x="24895" y="2726"/>
                </a:lnTo>
                <a:lnTo>
                  <a:pt x="10572" y="11072"/>
                </a:lnTo>
                <a:lnTo>
                  <a:pt x="1559" y="24253"/>
                </a:lnTo>
                <a:lnTo>
                  <a:pt x="0" y="40151"/>
                </a:lnTo>
                <a:lnTo>
                  <a:pt x="5560" y="55622"/>
                </a:lnTo>
                <a:lnTo>
                  <a:pt x="17311" y="68901"/>
                </a:lnTo>
                <a:lnTo>
                  <a:pt x="34325" y="78228"/>
                </a:lnTo>
                <a:lnTo>
                  <a:pt x="53385" y="81958"/>
                </a:lnTo>
                <a:lnTo>
                  <a:pt x="70885" y="79307"/>
                </a:lnTo>
                <a:lnTo>
                  <a:pt x="85028" y="70941"/>
                </a:lnTo>
                <a:lnTo>
                  <a:pt x="94015" y="57527"/>
                </a:lnTo>
                <a:lnTo>
                  <a:pt x="95779" y="41755"/>
                </a:lnTo>
                <a:lnTo>
                  <a:pt x="90221" y="26412"/>
                </a:lnTo>
                <a:lnTo>
                  <a:pt x="78495" y="13164"/>
                </a:lnTo>
                <a:lnTo>
                  <a:pt x="61757" y="3679"/>
                </a:lnTo>
                <a:lnTo>
                  <a:pt x="42600" y="0"/>
                </a:lnTo>
                <a:close/>
              </a:path>
            </a:pathLst>
          </a:custGeom>
          <a:solidFill>
            <a:srgbClr val="FFFFFF">
              <a:alpha val="34117"/>
            </a:srgbClr>
          </a:solidFill>
        </p:spPr>
        <p:txBody>
          <a:bodyPr wrap="square" lIns="0" tIns="0" rIns="0" bIns="0" rtlCol="0"/>
          <a:lstStyle/>
          <a:p>
            <a:endParaRPr/>
          </a:p>
        </p:txBody>
      </p:sp>
      <p:sp>
        <p:nvSpPr>
          <p:cNvPr id="68" name="object 68"/>
          <p:cNvSpPr/>
          <p:nvPr/>
        </p:nvSpPr>
        <p:spPr>
          <a:xfrm>
            <a:off x="6630796" y="4054475"/>
            <a:ext cx="835786" cy="366522"/>
          </a:xfrm>
          <a:prstGeom prst="rect">
            <a:avLst/>
          </a:prstGeom>
          <a:blipFill>
            <a:blip r:embed="rId10" cstate="print"/>
            <a:stretch>
              <a:fillRect/>
            </a:stretch>
          </a:blipFill>
        </p:spPr>
        <p:txBody>
          <a:bodyPr wrap="square" lIns="0" tIns="0" rIns="0" bIns="0" rtlCol="0"/>
          <a:lstStyle/>
          <a:p>
            <a:endParaRPr dirty="0"/>
          </a:p>
        </p:txBody>
      </p:sp>
      <p:sp>
        <p:nvSpPr>
          <p:cNvPr id="69" name="object 69"/>
          <p:cNvSpPr/>
          <p:nvPr/>
        </p:nvSpPr>
        <p:spPr>
          <a:xfrm>
            <a:off x="2866644" y="1231391"/>
            <a:ext cx="3308604" cy="2976372"/>
          </a:xfrm>
          <a:prstGeom prst="rect">
            <a:avLst/>
          </a:prstGeom>
          <a:blipFill>
            <a:blip r:embed="rId11" cstate="print"/>
            <a:stretch>
              <a:fillRect/>
            </a:stretch>
          </a:blipFill>
        </p:spPr>
        <p:txBody>
          <a:bodyPr wrap="square" lIns="0" tIns="0" rIns="0" bIns="0" rtlCol="0"/>
          <a:lstStyle/>
          <a:p>
            <a:endParaRPr lang="en-GB" dirty="0"/>
          </a:p>
          <a:p>
            <a:endParaRPr dirty="0"/>
          </a:p>
        </p:txBody>
      </p:sp>
      <p:sp>
        <p:nvSpPr>
          <p:cNvPr id="70" name="object 70"/>
          <p:cNvSpPr/>
          <p:nvPr/>
        </p:nvSpPr>
        <p:spPr>
          <a:xfrm>
            <a:off x="3081090" y="1467941"/>
            <a:ext cx="2738920" cy="2405735"/>
          </a:xfrm>
          <a:prstGeom prst="rect">
            <a:avLst/>
          </a:prstGeom>
          <a:blipFill>
            <a:blip r:embed="rId12" cstate="print"/>
            <a:stretch>
              <a:fillRect/>
            </a:stretch>
          </a:blipFill>
        </p:spPr>
        <p:txBody>
          <a:bodyPr wrap="square" lIns="0" tIns="0" rIns="0" bIns="0" rtlCol="0"/>
          <a:lstStyle/>
          <a:p>
            <a:endParaRPr dirty="0"/>
          </a:p>
        </p:txBody>
      </p:sp>
      <p:sp>
        <p:nvSpPr>
          <p:cNvPr id="71" name="object 71"/>
          <p:cNvSpPr/>
          <p:nvPr/>
        </p:nvSpPr>
        <p:spPr>
          <a:xfrm>
            <a:off x="8886443" y="1551432"/>
            <a:ext cx="2322576" cy="1825752"/>
          </a:xfrm>
          <a:prstGeom prst="rect">
            <a:avLst/>
          </a:prstGeom>
          <a:blipFill>
            <a:blip r:embed="rId13" cstate="print"/>
            <a:stretch>
              <a:fillRect/>
            </a:stretch>
          </a:blipFill>
        </p:spPr>
        <p:txBody>
          <a:bodyPr wrap="square" lIns="0" tIns="0" rIns="0" bIns="0" rtlCol="0"/>
          <a:lstStyle/>
          <a:p>
            <a:endParaRPr/>
          </a:p>
        </p:txBody>
      </p:sp>
      <p:sp>
        <p:nvSpPr>
          <p:cNvPr id="72" name="object 72"/>
          <p:cNvSpPr/>
          <p:nvPr/>
        </p:nvSpPr>
        <p:spPr>
          <a:xfrm>
            <a:off x="699516" y="1755648"/>
            <a:ext cx="2286000" cy="1856232"/>
          </a:xfrm>
          <a:prstGeom prst="rect">
            <a:avLst/>
          </a:prstGeom>
          <a:blipFill>
            <a:blip r:embed="rId14" cstate="print"/>
            <a:stretch>
              <a:fillRect/>
            </a:stretch>
          </a:blipFill>
        </p:spPr>
        <p:txBody>
          <a:bodyPr wrap="square" lIns="0" tIns="0" rIns="0" bIns="0" rtlCol="0"/>
          <a:lstStyle/>
          <a:p>
            <a:endParaRPr/>
          </a:p>
        </p:txBody>
      </p:sp>
      <p:sp>
        <p:nvSpPr>
          <p:cNvPr id="73" name="object 73"/>
          <p:cNvSpPr/>
          <p:nvPr/>
        </p:nvSpPr>
        <p:spPr>
          <a:xfrm>
            <a:off x="6054471" y="1885315"/>
            <a:ext cx="2711005" cy="2360104"/>
          </a:xfrm>
          <a:prstGeom prst="rect">
            <a:avLst/>
          </a:prstGeom>
          <a:blipFill>
            <a:blip r:embed="rId15" cstate="print"/>
            <a:stretch>
              <a:fillRect/>
            </a:stretch>
          </a:blipFill>
        </p:spPr>
        <p:txBody>
          <a:bodyPr wrap="square" lIns="0" tIns="0" rIns="0" bIns="0" rtlCol="0"/>
          <a:lstStyle/>
          <a:p>
            <a:endParaRPr dirty="0"/>
          </a:p>
        </p:txBody>
      </p:sp>
      <p:sp>
        <p:nvSpPr>
          <p:cNvPr id="74" name="object 74"/>
          <p:cNvSpPr txBox="1">
            <a:spLocks noGrp="1"/>
          </p:cNvSpPr>
          <p:nvPr>
            <p:ph type="ctrTitle"/>
          </p:nvPr>
        </p:nvSpPr>
        <p:spPr>
          <a:xfrm>
            <a:off x="1524000" y="2586633"/>
            <a:ext cx="9144000" cy="923330"/>
          </a:xfrm>
          <a:prstGeom prst="rect">
            <a:avLst/>
          </a:prstGeom>
        </p:spPr>
        <p:txBody>
          <a:bodyPr vert="horz" wrap="square" lIns="0" tIns="0" rIns="0" bIns="0" rtlCol="0">
            <a:spAutoFit/>
          </a:bodyPr>
          <a:lstStyle/>
          <a:p>
            <a:pPr marL="12700">
              <a:lnSpc>
                <a:spcPct val="100000"/>
              </a:lnSpc>
            </a:pPr>
            <a:r>
              <a:rPr lang="en-GB" b="1" spc="-5" dirty="0">
                <a:solidFill>
                  <a:srgbClr val="800020"/>
                </a:solidFill>
              </a:rPr>
              <a:t>  </a:t>
            </a:r>
            <a:endParaRPr b="1" spc="-25" dirty="0">
              <a:solidFill>
                <a:srgbClr val="800020"/>
              </a:solidFill>
            </a:endParaRPr>
          </a:p>
        </p:txBody>
      </p:sp>
      <p:sp>
        <p:nvSpPr>
          <p:cNvPr id="83" name="Subtitle 82">
            <a:extLst>
              <a:ext uri="{FF2B5EF4-FFF2-40B4-BE49-F238E27FC236}">
                <a16:creationId xmlns:a16="http://schemas.microsoft.com/office/drawing/2014/main" id="{5A36C4EF-B892-49D5-942E-1B4C3F1DD4DE}"/>
              </a:ext>
            </a:extLst>
          </p:cNvPr>
          <p:cNvSpPr>
            <a:spLocks noGrp="1"/>
          </p:cNvSpPr>
          <p:nvPr>
            <p:ph type="subTitle" idx="1"/>
          </p:nvPr>
        </p:nvSpPr>
        <p:spPr>
          <a:xfrm>
            <a:off x="933711" y="4901463"/>
            <a:ext cx="9144000" cy="1655762"/>
          </a:xfrm>
        </p:spPr>
        <p:txBody>
          <a:bodyPr>
            <a:normAutofit fontScale="62500" lnSpcReduction="20000"/>
          </a:bodyPr>
          <a:lstStyle/>
          <a:p>
            <a:pPr marL="355600" indent="-342900">
              <a:lnSpc>
                <a:spcPct val="100000"/>
              </a:lnSpc>
              <a:buFont typeface="Wingdings" panose="05000000000000000000" pitchFamily="2" charset="2"/>
              <a:buChar char="v"/>
              <a:tabLst>
                <a:tab pos="240665" algn="l"/>
              </a:tabLst>
            </a:pPr>
            <a:r>
              <a:rPr lang="en-GB" b="1" spc="-55" dirty="0">
                <a:solidFill>
                  <a:srgbClr val="820023"/>
                </a:solidFill>
                <a:cs typeface="Calibri"/>
              </a:rPr>
              <a:t>RANKINGS</a:t>
            </a:r>
          </a:p>
          <a:p>
            <a:pPr marL="355600" indent="-342900">
              <a:lnSpc>
                <a:spcPct val="100000"/>
              </a:lnSpc>
              <a:buFont typeface="Courier New" panose="02070309020205020404" pitchFamily="49" charset="0"/>
              <a:buChar char="o"/>
              <a:tabLst>
                <a:tab pos="240665" algn="l"/>
              </a:tabLst>
            </a:pPr>
            <a:r>
              <a:rPr lang="en-GB" spc="-55" dirty="0">
                <a:cs typeface="Calibri"/>
              </a:rPr>
              <a:t>Top </a:t>
            </a:r>
            <a:r>
              <a:rPr lang="en-GB" dirty="0">
                <a:cs typeface="Calibri"/>
              </a:rPr>
              <a:t>5 </a:t>
            </a:r>
            <a:r>
              <a:rPr lang="en-GB" spc="-15" dirty="0">
                <a:cs typeface="Calibri"/>
              </a:rPr>
              <a:t>safest </a:t>
            </a:r>
            <a:r>
              <a:rPr lang="en-GB" spc="-5" dirty="0">
                <a:cs typeface="Calibri"/>
              </a:rPr>
              <a:t>country </a:t>
            </a:r>
            <a:r>
              <a:rPr lang="en-GB" dirty="0">
                <a:cs typeface="Calibri"/>
              </a:rPr>
              <a:t>in the </a:t>
            </a:r>
            <a:r>
              <a:rPr lang="en-GB" spc="-5" dirty="0">
                <a:cs typeface="Calibri"/>
              </a:rPr>
              <a:t>world </a:t>
            </a:r>
            <a:r>
              <a:rPr lang="en-GB" spc="-20" dirty="0">
                <a:cs typeface="Calibri"/>
              </a:rPr>
              <a:t>(Value</a:t>
            </a:r>
            <a:r>
              <a:rPr lang="en-GB" spc="-10" dirty="0">
                <a:cs typeface="Calibri"/>
              </a:rPr>
              <a:t> Penguin)</a:t>
            </a:r>
            <a:endParaRPr lang="en-GB" dirty="0">
              <a:cs typeface="Calibri"/>
            </a:endParaRPr>
          </a:p>
          <a:p>
            <a:pPr marL="355600" indent="-342900">
              <a:lnSpc>
                <a:spcPct val="100000"/>
              </a:lnSpc>
              <a:spcBef>
                <a:spcPts val="480"/>
              </a:spcBef>
              <a:buFont typeface="Courier New" panose="02070309020205020404" pitchFamily="49" charset="0"/>
              <a:buChar char="o"/>
              <a:tabLst>
                <a:tab pos="240665" algn="l"/>
              </a:tabLst>
            </a:pPr>
            <a:r>
              <a:rPr lang="en-GB" spc="-15" dirty="0">
                <a:cs typeface="Calibri"/>
              </a:rPr>
              <a:t>Safest </a:t>
            </a:r>
            <a:r>
              <a:rPr lang="en-GB" spc="-5" dirty="0">
                <a:cs typeface="Calibri"/>
              </a:rPr>
              <a:t>country </a:t>
            </a:r>
            <a:r>
              <a:rPr lang="en-GB" spc="-10" dirty="0">
                <a:cs typeface="Calibri"/>
              </a:rPr>
              <a:t>for </a:t>
            </a:r>
            <a:r>
              <a:rPr lang="en-GB" spc="-5" dirty="0">
                <a:cs typeface="Calibri"/>
              </a:rPr>
              <a:t>young </a:t>
            </a:r>
            <a:r>
              <a:rPr lang="en-GB" dirty="0">
                <a:cs typeface="Calibri"/>
              </a:rPr>
              <a:t>people</a:t>
            </a:r>
            <a:r>
              <a:rPr lang="en-GB" spc="-35" dirty="0">
                <a:cs typeface="Calibri"/>
              </a:rPr>
              <a:t> </a:t>
            </a:r>
            <a:r>
              <a:rPr lang="en-GB" spc="-5" dirty="0">
                <a:cs typeface="Calibri"/>
              </a:rPr>
              <a:t>(Guardian)</a:t>
            </a:r>
            <a:endParaRPr lang="en-GB" dirty="0">
              <a:cs typeface="Calibri"/>
            </a:endParaRPr>
          </a:p>
          <a:p>
            <a:pPr marL="355600" indent="-342900">
              <a:lnSpc>
                <a:spcPct val="100000"/>
              </a:lnSpc>
              <a:spcBef>
                <a:spcPts val="480"/>
              </a:spcBef>
              <a:buFont typeface="Courier New" panose="02070309020205020404" pitchFamily="49" charset="0"/>
              <a:buChar char="o"/>
              <a:tabLst>
                <a:tab pos="240665" algn="l"/>
              </a:tabLst>
            </a:pPr>
            <a:r>
              <a:rPr lang="en-GB" spc="-55" dirty="0">
                <a:cs typeface="Calibri"/>
              </a:rPr>
              <a:t>Top </a:t>
            </a:r>
            <a:r>
              <a:rPr lang="en-GB" dirty="0">
                <a:cs typeface="Calibri"/>
              </a:rPr>
              <a:t>4 </a:t>
            </a:r>
            <a:r>
              <a:rPr lang="en-GB" spc="-5" dirty="0">
                <a:cs typeface="Calibri"/>
              </a:rPr>
              <a:t>best </a:t>
            </a:r>
            <a:r>
              <a:rPr lang="en-GB" spc="-10" dirty="0">
                <a:cs typeface="Calibri"/>
              </a:rPr>
              <a:t>retirement </a:t>
            </a:r>
            <a:r>
              <a:rPr lang="en-GB" spc="-5" dirty="0">
                <a:cs typeface="Calibri"/>
              </a:rPr>
              <a:t>destinations globally </a:t>
            </a:r>
            <a:r>
              <a:rPr lang="en-GB" spc="-10" dirty="0">
                <a:cs typeface="Calibri"/>
              </a:rPr>
              <a:t>(Knight Frank)</a:t>
            </a:r>
            <a:endParaRPr lang="en-GB" dirty="0">
              <a:cs typeface="Calibri"/>
            </a:endParaRPr>
          </a:p>
          <a:p>
            <a:pPr marL="355600" indent="-342900">
              <a:lnSpc>
                <a:spcPct val="100000"/>
              </a:lnSpc>
              <a:spcBef>
                <a:spcPts val="480"/>
              </a:spcBef>
              <a:buFont typeface="Courier New" panose="02070309020205020404" pitchFamily="49" charset="0"/>
              <a:buChar char="o"/>
              <a:tabLst>
                <a:tab pos="240665" algn="l"/>
              </a:tabLst>
            </a:pPr>
            <a:r>
              <a:rPr lang="en-GB" spc="-5" dirty="0">
                <a:cs typeface="Calibri"/>
              </a:rPr>
              <a:t>Best </a:t>
            </a:r>
            <a:r>
              <a:rPr lang="en-GB" dirty="0">
                <a:cs typeface="Calibri"/>
              </a:rPr>
              <a:t>island </a:t>
            </a:r>
            <a:r>
              <a:rPr lang="en-GB" spc="-5" dirty="0">
                <a:cs typeface="Calibri"/>
              </a:rPr>
              <a:t>economy </a:t>
            </a:r>
            <a:r>
              <a:rPr lang="en-GB" spc="-10" dirty="0">
                <a:cs typeface="Calibri"/>
              </a:rPr>
              <a:t>lifestyle </a:t>
            </a:r>
            <a:r>
              <a:rPr lang="en-GB" dirty="0">
                <a:cs typeface="Calibri"/>
              </a:rPr>
              <a:t>&amp; human </a:t>
            </a:r>
            <a:r>
              <a:rPr lang="en-GB" spc="-5" dirty="0">
                <a:cs typeface="Calibri"/>
              </a:rPr>
              <a:t>capital </a:t>
            </a:r>
            <a:r>
              <a:rPr lang="en-GB" dirty="0">
                <a:cs typeface="Calibri"/>
              </a:rPr>
              <a:t>(</a:t>
            </a:r>
            <a:r>
              <a:rPr lang="en-GB" dirty="0" err="1">
                <a:cs typeface="Calibri"/>
              </a:rPr>
              <a:t>fDi</a:t>
            </a:r>
            <a:r>
              <a:rPr lang="en-GB" spc="-105" dirty="0">
                <a:cs typeface="Calibri"/>
              </a:rPr>
              <a:t> </a:t>
            </a:r>
            <a:r>
              <a:rPr lang="en-GB" spc="-10" dirty="0">
                <a:cs typeface="Calibri"/>
              </a:rPr>
              <a:t>magazine)</a:t>
            </a:r>
            <a:endParaRPr lang="en-GB" dirty="0">
              <a:cs typeface="Calibri"/>
            </a:endParaRPr>
          </a:p>
          <a:p>
            <a:pPr marL="355600" indent="-342900">
              <a:lnSpc>
                <a:spcPct val="100000"/>
              </a:lnSpc>
              <a:spcBef>
                <a:spcPts val="475"/>
              </a:spcBef>
              <a:buFont typeface="Courier New" panose="02070309020205020404" pitchFamily="49" charset="0"/>
              <a:buChar char="o"/>
              <a:tabLst>
                <a:tab pos="240665" algn="l"/>
              </a:tabLst>
            </a:pPr>
            <a:r>
              <a:rPr lang="en-GB" spc="-5" dirty="0">
                <a:cs typeface="Calibri"/>
              </a:rPr>
              <a:t>Most </a:t>
            </a:r>
            <a:r>
              <a:rPr lang="en-GB" dirty="0">
                <a:cs typeface="Calibri"/>
              </a:rPr>
              <a:t>blue </a:t>
            </a:r>
            <a:r>
              <a:rPr lang="en-GB" spc="-5" dirty="0">
                <a:cs typeface="Calibri"/>
              </a:rPr>
              <a:t>flag </a:t>
            </a:r>
            <a:r>
              <a:rPr lang="en-GB" dirty="0">
                <a:cs typeface="Calibri"/>
              </a:rPr>
              <a:t>beaches per </a:t>
            </a:r>
            <a:r>
              <a:rPr lang="en-GB" spc="-10" dirty="0">
                <a:cs typeface="Calibri"/>
              </a:rPr>
              <a:t>capita </a:t>
            </a:r>
            <a:r>
              <a:rPr lang="en-GB" dirty="0">
                <a:cs typeface="Calibri"/>
              </a:rPr>
              <a:t>in the </a:t>
            </a:r>
            <a:r>
              <a:rPr lang="en-GB" spc="-5" dirty="0">
                <a:cs typeface="Calibri"/>
              </a:rPr>
              <a:t>EU</a:t>
            </a:r>
            <a:r>
              <a:rPr lang="en-GB" spc="-95" dirty="0">
                <a:cs typeface="Calibri"/>
              </a:rPr>
              <a:t> </a:t>
            </a:r>
            <a:r>
              <a:rPr lang="en-GB" spc="-10" dirty="0">
                <a:cs typeface="Calibri"/>
              </a:rPr>
              <a:t>(Eurostat)</a:t>
            </a:r>
            <a:endParaRPr lang="en-GB" dirty="0">
              <a:cs typeface="Calibri"/>
            </a:endParaRPr>
          </a:p>
          <a:p>
            <a:endParaRPr lang="LID4096" dirty="0"/>
          </a:p>
        </p:txBody>
      </p:sp>
      <p:sp>
        <p:nvSpPr>
          <p:cNvPr id="77" name="Slide Number Placeholder 76"/>
          <p:cNvSpPr>
            <a:spLocks noGrp="1"/>
          </p:cNvSpPr>
          <p:nvPr>
            <p:ph type="sldNum" sz="quarter" idx="12"/>
          </p:nvPr>
        </p:nvSpPr>
        <p:spPr/>
        <p:txBody>
          <a:bodyPr/>
          <a:lstStyle/>
          <a:p>
            <a:fld id="{B6F15528-21DE-4FAA-801E-634DDDAF4B2B}" type="slidenum">
              <a:rPr lang="en-US" smtClean="0"/>
              <a:t>21</a:t>
            </a:fld>
            <a:endParaRPr lang="en-US"/>
          </a:p>
        </p:txBody>
      </p:sp>
      <p:pic>
        <p:nvPicPr>
          <p:cNvPr id="76" name="Picture 75"/>
          <p:cNvPicPr>
            <a:picLocks noChangeAspect="1"/>
          </p:cNvPicPr>
          <p:nvPr/>
        </p:nvPicPr>
        <p:blipFill rotWithShape="1">
          <a:blip r:embed="rId16"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
        <p:nvSpPr>
          <p:cNvPr id="89" name="Title 1">
            <a:extLst>
              <a:ext uri="{FF2B5EF4-FFF2-40B4-BE49-F238E27FC236}">
                <a16:creationId xmlns:a16="http://schemas.microsoft.com/office/drawing/2014/main" id="{15543D95-C775-40BF-B216-45C7EB771084}"/>
              </a:ext>
            </a:extLst>
          </p:cNvPr>
          <p:cNvSpPr txBox="1">
            <a:spLocks/>
          </p:cNvSpPr>
          <p:nvPr/>
        </p:nvSpPr>
        <p:spPr>
          <a:xfrm>
            <a:off x="1143000" y="457200"/>
            <a:ext cx="4834890" cy="666245"/>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b="1" dirty="0">
                <a:solidFill>
                  <a:srgbClr val="800020"/>
                </a:solidFill>
              </a:rPr>
            </a:br>
            <a:r>
              <a:rPr lang="en-GB" sz="17600" b="1" dirty="0">
                <a:solidFill>
                  <a:srgbClr val="800020"/>
                </a:solidFill>
              </a:rPr>
              <a:t>Living in Cyprus</a:t>
            </a:r>
            <a:br>
              <a:rPr lang="en-GB" b="1" dirty="0">
                <a:solidFill>
                  <a:srgbClr val="800020"/>
                </a:solidFill>
              </a:rPr>
            </a:br>
            <a:r>
              <a:rPr lang="en-GB" b="1" dirty="0">
                <a:solidFill>
                  <a:srgbClr val="800020"/>
                </a:solidFill>
              </a:rPr>
              <a:t>                                                                                    </a:t>
            </a:r>
            <a:r>
              <a:rPr lang="en-GB" sz="8000" b="1" dirty="0">
                <a:solidFill>
                  <a:srgbClr val="800020"/>
                </a:solidFill>
              </a:rPr>
              <a:t>RANKINGS</a:t>
            </a:r>
            <a:endParaRPr lang="LID4096" sz="8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6F80-C483-436B-BE03-8367F68FC2FE}"/>
              </a:ext>
            </a:extLst>
          </p:cNvPr>
          <p:cNvSpPr>
            <a:spLocks noGrp="1"/>
          </p:cNvSpPr>
          <p:nvPr>
            <p:ph type="title"/>
          </p:nvPr>
        </p:nvSpPr>
        <p:spPr>
          <a:xfrm>
            <a:off x="1143000" y="624196"/>
            <a:ext cx="6934200" cy="666245"/>
          </a:xfrm>
        </p:spPr>
        <p:txBody>
          <a:bodyPr>
            <a:noAutofit/>
          </a:bodyPr>
          <a:lstStyle/>
          <a:p>
            <a:br>
              <a:rPr lang="en-GB" sz="2000" b="1" dirty="0">
                <a:solidFill>
                  <a:srgbClr val="800020"/>
                </a:solidFill>
              </a:rPr>
            </a:br>
            <a:r>
              <a:rPr lang="en-GB" b="1" dirty="0">
                <a:solidFill>
                  <a:srgbClr val="800020"/>
                </a:solidFill>
              </a:rPr>
              <a:t>Living in Cyprus</a:t>
            </a:r>
            <a:br>
              <a:rPr lang="en-GB" sz="2000" b="1" dirty="0">
                <a:solidFill>
                  <a:srgbClr val="800020"/>
                </a:solidFill>
              </a:rPr>
            </a:br>
            <a:r>
              <a:rPr lang="en-GB" sz="2000" b="1" dirty="0">
                <a:solidFill>
                  <a:srgbClr val="800020"/>
                </a:solidFill>
              </a:rPr>
              <a:t>                                                    QUALITY OF LIFE</a:t>
            </a:r>
            <a:br>
              <a:rPr lang="en-GB" sz="2000" b="1" dirty="0">
                <a:solidFill>
                  <a:srgbClr val="800020"/>
                </a:solidFill>
              </a:rPr>
            </a:br>
            <a:endParaRPr lang="LID4096" sz="2000" dirty="0"/>
          </a:p>
        </p:txBody>
      </p:sp>
      <p:sp>
        <p:nvSpPr>
          <p:cNvPr id="4" name="Slide Number Placeholder 3">
            <a:extLst>
              <a:ext uri="{FF2B5EF4-FFF2-40B4-BE49-F238E27FC236}">
                <a16:creationId xmlns:a16="http://schemas.microsoft.com/office/drawing/2014/main" id="{C329A770-854B-41A0-9233-3734A85FF64A}"/>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t>22</a:t>
            </a:fld>
            <a:endParaRPr lang="en-US"/>
          </a:p>
        </p:txBody>
      </p:sp>
      <p:sp>
        <p:nvSpPr>
          <p:cNvPr id="6" name="TextBox 5">
            <a:extLst>
              <a:ext uri="{FF2B5EF4-FFF2-40B4-BE49-F238E27FC236}">
                <a16:creationId xmlns:a16="http://schemas.microsoft.com/office/drawing/2014/main" id="{69F21C5C-1E78-4249-9F3A-CF2B2C8B3C2B}"/>
              </a:ext>
            </a:extLst>
          </p:cNvPr>
          <p:cNvSpPr txBox="1"/>
          <p:nvPr/>
        </p:nvSpPr>
        <p:spPr>
          <a:xfrm>
            <a:off x="840606" y="1690688"/>
            <a:ext cx="5162169" cy="4801314"/>
          </a:xfrm>
          <a:prstGeom prst="rect">
            <a:avLst/>
          </a:prstGeom>
          <a:noFill/>
        </p:spPr>
        <p:txBody>
          <a:bodyPr wrap="square" rtlCol="0">
            <a:spAutoFit/>
          </a:bodyPr>
          <a:lstStyle/>
          <a:p>
            <a:pPr algn="just"/>
            <a:r>
              <a:rPr lang="en-GB" dirty="0"/>
              <a:t>1. Cyprus offers visitors a wonderful living experience that combines </a:t>
            </a:r>
          </a:p>
          <a:p>
            <a:pPr marL="285750" indent="-285750" algn="just">
              <a:buFont typeface="Courier New" panose="02070309020205020404" pitchFamily="49" charset="0"/>
              <a:buChar char="o"/>
            </a:pPr>
            <a:r>
              <a:rPr lang="en-GB" dirty="0">
                <a:sym typeface="Wingdings" panose="05000000000000000000" pitchFamily="2" charset="2"/>
              </a:rPr>
              <a:t>a</a:t>
            </a:r>
            <a:r>
              <a:rPr lang="en-GB" dirty="0">
                <a:solidFill>
                  <a:srgbClr val="CAA984"/>
                </a:solidFill>
                <a:sym typeface="Wingdings" panose="05000000000000000000" pitchFamily="2" charset="2"/>
              </a:rPr>
              <a:t> </a:t>
            </a:r>
            <a:r>
              <a:rPr lang="en-GB" b="1" dirty="0">
                <a:solidFill>
                  <a:srgbClr val="CAA984"/>
                </a:solidFill>
                <a:sym typeface="Wingdings" panose="05000000000000000000" pitchFamily="2" charset="2"/>
              </a:rPr>
              <a:t>comfortable</a:t>
            </a:r>
            <a:r>
              <a:rPr lang="en-GB" dirty="0">
                <a:solidFill>
                  <a:srgbClr val="CAA984"/>
                </a:solidFill>
                <a:sym typeface="Wingdings" panose="05000000000000000000" pitchFamily="2" charset="2"/>
              </a:rPr>
              <a:t> </a:t>
            </a:r>
            <a:r>
              <a:rPr lang="en-GB" dirty="0">
                <a:sym typeface="Wingdings" panose="05000000000000000000" pitchFamily="2" charset="2"/>
              </a:rPr>
              <a:t>and</a:t>
            </a:r>
            <a:r>
              <a:rPr lang="en-GB" dirty="0">
                <a:solidFill>
                  <a:srgbClr val="CAA984"/>
                </a:solidFill>
                <a:sym typeface="Wingdings" panose="05000000000000000000" pitchFamily="2" charset="2"/>
              </a:rPr>
              <a:t> </a:t>
            </a:r>
            <a:r>
              <a:rPr lang="en-GB" b="1" dirty="0">
                <a:solidFill>
                  <a:srgbClr val="CAA984"/>
                </a:solidFill>
                <a:sym typeface="Wingdings" panose="05000000000000000000" pitchFamily="2" charset="2"/>
              </a:rPr>
              <a:t>stress-free</a:t>
            </a:r>
            <a:r>
              <a:rPr lang="en-GB" dirty="0">
                <a:solidFill>
                  <a:srgbClr val="CAA984"/>
                </a:solidFill>
                <a:sym typeface="Wingdings" panose="05000000000000000000" pitchFamily="2" charset="2"/>
              </a:rPr>
              <a:t> way </a:t>
            </a:r>
            <a:r>
              <a:rPr lang="en-GB" dirty="0">
                <a:sym typeface="Wingdings" panose="05000000000000000000" pitchFamily="2" charset="2"/>
              </a:rPr>
              <a:t>of life with </a:t>
            </a:r>
          </a:p>
          <a:p>
            <a:pPr marL="285750" indent="-285750" algn="just">
              <a:buFont typeface="Courier New" panose="02070309020205020404" pitchFamily="49" charset="0"/>
              <a:buChar char="o"/>
            </a:pPr>
            <a:r>
              <a:rPr lang="en-GB" dirty="0">
                <a:sym typeface="Wingdings" panose="05000000000000000000" pitchFamily="2" charset="2"/>
              </a:rPr>
              <a:t>a</a:t>
            </a:r>
            <a:r>
              <a:rPr lang="en-GB" dirty="0">
                <a:solidFill>
                  <a:srgbClr val="CAA984"/>
                </a:solidFill>
                <a:sym typeface="Wingdings" panose="05000000000000000000" pitchFamily="2" charset="2"/>
              </a:rPr>
              <a:t> </a:t>
            </a:r>
            <a:r>
              <a:rPr lang="en-GB" b="1" dirty="0">
                <a:solidFill>
                  <a:srgbClr val="CAA984"/>
                </a:solidFill>
                <a:sym typeface="Wingdings" panose="05000000000000000000" pitchFamily="2" charset="2"/>
              </a:rPr>
              <a:t>modern</a:t>
            </a:r>
            <a:r>
              <a:rPr lang="en-GB" dirty="0">
                <a:solidFill>
                  <a:srgbClr val="CAA984"/>
                </a:solidFill>
                <a:sym typeface="Wingdings" panose="05000000000000000000" pitchFamily="2" charset="2"/>
              </a:rPr>
              <a:t> </a:t>
            </a:r>
            <a:r>
              <a:rPr lang="en-GB" dirty="0">
                <a:sym typeface="Wingdings" panose="05000000000000000000" pitchFamily="2" charset="2"/>
              </a:rPr>
              <a:t>and</a:t>
            </a:r>
            <a:r>
              <a:rPr lang="en-GB" dirty="0">
                <a:solidFill>
                  <a:srgbClr val="CAA984"/>
                </a:solidFill>
                <a:sym typeface="Wingdings" panose="05000000000000000000" pitchFamily="2" charset="2"/>
              </a:rPr>
              <a:t> </a:t>
            </a:r>
            <a:r>
              <a:rPr lang="en-GB" b="1" dirty="0">
                <a:solidFill>
                  <a:srgbClr val="CAA984"/>
                </a:solidFill>
                <a:sym typeface="Wingdings" panose="05000000000000000000" pitchFamily="2" charset="2"/>
              </a:rPr>
              <a:t>sophisticated environment</a:t>
            </a:r>
          </a:p>
          <a:p>
            <a:pPr algn="just"/>
            <a:endParaRPr lang="en-GB" b="1" dirty="0">
              <a:solidFill>
                <a:srgbClr val="CAA984"/>
              </a:solidFill>
              <a:sym typeface="Wingdings" panose="05000000000000000000" pitchFamily="2" charset="2"/>
            </a:endParaRPr>
          </a:p>
          <a:p>
            <a:pPr algn="just"/>
            <a:r>
              <a:rPr lang="en-GB" dirty="0">
                <a:sym typeface="Wingdings" panose="05000000000000000000" pitchFamily="2" charset="2"/>
              </a:rPr>
              <a:t>2. Cyprus is ideal for people seeking the perfect balance between</a:t>
            </a:r>
          </a:p>
          <a:p>
            <a:pPr marL="285750" indent="-285750" algn="just">
              <a:buFont typeface="Courier New" panose="02070309020205020404" pitchFamily="49" charset="0"/>
              <a:buChar char="o"/>
            </a:pPr>
            <a:r>
              <a:rPr lang="en-GB" b="1" dirty="0">
                <a:solidFill>
                  <a:srgbClr val="CAA984"/>
                </a:solidFill>
                <a:sym typeface="Wingdings" panose="05000000000000000000" pitchFamily="2" charset="2"/>
              </a:rPr>
              <a:t>Business</a:t>
            </a:r>
            <a:r>
              <a:rPr lang="en-GB" b="1" dirty="0">
                <a:sym typeface="Wingdings" panose="05000000000000000000" pitchFamily="2" charset="2"/>
              </a:rPr>
              <a:t> </a:t>
            </a:r>
            <a:r>
              <a:rPr lang="en-GB" dirty="0">
                <a:sym typeface="Wingdings" panose="05000000000000000000" pitchFamily="2" charset="2"/>
              </a:rPr>
              <a:t>and</a:t>
            </a:r>
          </a:p>
          <a:p>
            <a:pPr marL="285750" indent="-285750" algn="just">
              <a:buFont typeface="Courier New" panose="02070309020205020404" pitchFamily="49" charset="0"/>
              <a:buChar char="o"/>
            </a:pPr>
            <a:r>
              <a:rPr lang="en-GB" b="1" dirty="0">
                <a:solidFill>
                  <a:srgbClr val="CAA984"/>
                </a:solidFill>
                <a:sym typeface="Wingdings" panose="05000000000000000000" pitchFamily="2" charset="2"/>
              </a:rPr>
              <a:t>Pleasure</a:t>
            </a:r>
          </a:p>
          <a:p>
            <a:pPr marL="285750" indent="-285750" algn="just">
              <a:buFont typeface="Courier New" panose="02070309020205020404" pitchFamily="49" charset="0"/>
              <a:buChar char="o"/>
            </a:pPr>
            <a:endParaRPr lang="en-GB" b="1" dirty="0">
              <a:solidFill>
                <a:srgbClr val="CAA984"/>
              </a:solidFill>
              <a:sym typeface="Wingdings" panose="05000000000000000000" pitchFamily="2" charset="2"/>
            </a:endParaRPr>
          </a:p>
          <a:p>
            <a:pPr algn="just"/>
            <a:r>
              <a:rPr lang="en-GB" dirty="0">
                <a:sym typeface="Wingdings" panose="05000000000000000000" pitchFamily="2" charset="2"/>
              </a:rPr>
              <a:t>3. Cyprus has the most ”</a:t>
            </a:r>
            <a:r>
              <a:rPr lang="en-GB" b="1" dirty="0">
                <a:solidFill>
                  <a:srgbClr val="CAAA84"/>
                </a:solidFill>
                <a:sym typeface="Wingdings" panose="05000000000000000000" pitchFamily="2" charset="2"/>
              </a:rPr>
              <a:t>BLUE FLAG</a:t>
            </a:r>
            <a:r>
              <a:rPr lang="en-GB" dirty="0">
                <a:sym typeface="Wingdings" panose="05000000000000000000" pitchFamily="2" charset="2"/>
              </a:rPr>
              <a:t>”-awarded beaches in Europe. In 2018, a total of </a:t>
            </a:r>
            <a:r>
              <a:rPr lang="en-GB" b="1" dirty="0">
                <a:solidFill>
                  <a:srgbClr val="CAAA84"/>
                </a:solidFill>
                <a:sym typeface="Wingdings" panose="05000000000000000000" pitchFamily="2" charset="2"/>
              </a:rPr>
              <a:t>64 beaches </a:t>
            </a:r>
            <a:r>
              <a:rPr lang="en-GB" dirty="0">
                <a:sym typeface="Wingdings" panose="05000000000000000000" pitchFamily="2" charset="2"/>
              </a:rPr>
              <a:t>have been awarded the Blue Flag.</a:t>
            </a:r>
          </a:p>
          <a:p>
            <a:pPr algn="just"/>
            <a:endParaRPr lang="en-GB" dirty="0">
              <a:sym typeface="Wingdings" panose="05000000000000000000" pitchFamily="2" charset="2"/>
            </a:endParaRPr>
          </a:p>
          <a:p>
            <a:pPr algn="just"/>
            <a:r>
              <a:rPr lang="en-GB" dirty="0">
                <a:sym typeface="Wingdings" panose="05000000000000000000" pitchFamily="2" charset="2"/>
              </a:rPr>
              <a:t>4. Cyprus boasts very </a:t>
            </a:r>
            <a:r>
              <a:rPr lang="en-GB" b="1" dirty="0">
                <a:solidFill>
                  <a:srgbClr val="CAAA84"/>
                </a:solidFill>
                <a:sym typeface="Wingdings" panose="05000000000000000000" pitchFamily="2" charset="2"/>
              </a:rPr>
              <a:t>high quality agricultural products</a:t>
            </a:r>
            <a:r>
              <a:rPr lang="en-GB" dirty="0">
                <a:sym typeface="Wingdings" panose="05000000000000000000" pitchFamily="2" charset="2"/>
              </a:rPr>
              <a:t>, of which many are exported to Middle East and Asian Countries.</a:t>
            </a:r>
            <a:endParaRPr lang="LID4096" dirty="0"/>
          </a:p>
        </p:txBody>
      </p:sp>
      <p:sp>
        <p:nvSpPr>
          <p:cNvPr id="7" name="TextBox 6">
            <a:extLst>
              <a:ext uri="{FF2B5EF4-FFF2-40B4-BE49-F238E27FC236}">
                <a16:creationId xmlns:a16="http://schemas.microsoft.com/office/drawing/2014/main" id="{ADCB1E16-51ED-4657-ABF6-17DF1E8CAADF}"/>
              </a:ext>
            </a:extLst>
          </p:cNvPr>
          <p:cNvSpPr txBox="1"/>
          <p:nvPr/>
        </p:nvSpPr>
        <p:spPr>
          <a:xfrm>
            <a:off x="6189225" y="1685875"/>
            <a:ext cx="5162169" cy="2308324"/>
          </a:xfrm>
          <a:prstGeom prst="rect">
            <a:avLst/>
          </a:prstGeom>
          <a:noFill/>
        </p:spPr>
        <p:txBody>
          <a:bodyPr wrap="square" rtlCol="0">
            <a:spAutoFit/>
          </a:bodyPr>
          <a:lstStyle/>
          <a:p>
            <a:pPr algn="just"/>
            <a:r>
              <a:rPr lang="en-GB" dirty="0"/>
              <a:t>5. Agricultural land featuring red soil is considered to be the best in the country for providing </a:t>
            </a:r>
            <a:r>
              <a:rPr lang="en-GB" b="1" dirty="0">
                <a:solidFill>
                  <a:srgbClr val="CAAA84"/>
                </a:solidFill>
              </a:rPr>
              <a:t>top quality fresh fruits &amp; vegetable </a:t>
            </a:r>
            <a:r>
              <a:rPr lang="en-GB" dirty="0"/>
              <a:t>year-round</a:t>
            </a:r>
            <a:endParaRPr lang="en-GB" b="1" dirty="0">
              <a:solidFill>
                <a:srgbClr val="CAA984"/>
              </a:solidFill>
              <a:sym typeface="Wingdings" panose="05000000000000000000" pitchFamily="2" charset="2"/>
            </a:endParaRPr>
          </a:p>
          <a:p>
            <a:pPr algn="just"/>
            <a:endParaRPr lang="en-GB" b="1" dirty="0">
              <a:solidFill>
                <a:srgbClr val="CAA984"/>
              </a:solidFill>
              <a:sym typeface="Wingdings" panose="05000000000000000000" pitchFamily="2" charset="2"/>
            </a:endParaRPr>
          </a:p>
          <a:p>
            <a:pPr algn="just"/>
            <a:r>
              <a:rPr lang="en-GB" dirty="0">
                <a:sym typeface="Wingdings" panose="05000000000000000000" pitchFamily="2" charset="2"/>
              </a:rPr>
              <a:t>6. Cyprus has one of the </a:t>
            </a:r>
            <a:r>
              <a:rPr lang="en-GB" b="1" dirty="0">
                <a:solidFill>
                  <a:srgbClr val="CAAA84"/>
                </a:solidFill>
                <a:sym typeface="Wingdings" panose="05000000000000000000" pitchFamily="2" charset="2"/>
              </a:rPr>
              <a:t>lowest pollution rates </a:t>
            </a:r>
            <a:r>
              <a:rPr lang="en-GB" dirty="0">
                <a:sym typeface="Wingdings" panose="05000000000000000000" pitchFamily="2" charset="2"/>
              </a:rPr>
              <a:t>in the world</a:t>
            </a:r>
            <a:endParaRPr lang="en-GB" b="1" dirty="0">
              <a:solidFill>
                <a:srgbClr val="CAA984"/>
              </a:solidFill>
              <a:sym typeface="Wingdings" panose="05000000000000000000" pitchFamily="2" charset="2"/>
            </a:endParaRPr>
          </a:p>
          <a:p>
            <a:pPr marL="285750" indent="-285750" algn="just">
              <a:buFont typeface="Courier New" panose="02070309020205020404" pitchFamily="49" charset="0"/>
              <a:buChar char="o"/>
            </a:pPr>
            <a:endParaRPr lang="en-GB" b="1" dirty="0">
              <a:solidFill>
                <a:srgbClr val="CAA984"/>
              </a:solidFill>
              <a:sym typeface="Wingdings" panose="05000000000000000000" pitchFamily="2" charset="2"/>
            </a:endParaRPr>
          </a:p>
          <a:p>
            <a:pPr algn="just"/>
            <a:endParaRPr lang="LID4096" dirty="0"/>
          </a:p>
        </p:txBody>
      </p:sp>
      <p:pic>
        <p:nvPicPr>
          <p:cNvPr id="8" name="Picture 7">
            <a:extLst>
              <a:ext uri="{FF2B5EF4-FFF2-40B4-BE49-F238E27FC236}">
                <a16:creationId xmlns:a16="http://schemas.microsoft.com/office/drawing/2014/main" id="{D6BC9072-3D11-4751-853F-74893A11C5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454" r="476" b="27143"/>
          <a:stretch/>
        </p:blipFill>
        <p:spPr>
          <a:xfrm>
            <a:off x="10333726" y="304800"/>
            <a:ext cx="1430548" cy="985641"/>
          </a:xfrm>
          <a:prstGeom prst="rect">
            <a:avLst/>
          </a:prstGeom>
        </p:spPr>
      </p:pic>
    </p:spTree>
    <p:extLst>
      <p:ext uri="{BB962C8B-B14F-4D97-AF65-F5344CB8AC3E}">
        <p14:creationId xmlns:p14="http://schemas.microsoft.com/office/powerpoint/2010/main" val="4090707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79E0-2BE0-4913-B889-02B9BAEDFE81}"/>
              </a:ext>
            </a:extLst>
          </p:cNvPr>
          <p:cNvSpPr>
            <a:spLocks noGrp="1"/>
          </p:cNvSpPr>
          <p:nvPr>
            <p:ph type="title"/>
          </p:nvPr>
        </p:nvSpPr>
        <p:spPr>
          <a:xfrm>
            <a:off x="762000" y="241823"/>
            <a:ext cx="6172200" cy="1325563"/>
          </a:xfrm>
        </p:spPr>
        <p:txBody>
          <a:bodyPr>
            <a:normAutofit/>
          </a:bodyPr>
          <a:lstStyle/>
          <a:p>
            <a:pPr>
              <a:lnSpc>
                <a:spcPct val="100000"/>
              </a:lnSpc>
            </a:pPr>
            <a:r>
              <a:rPr lang="en-GB" b="1" dirty="0">
                <a:solidFill>
                  <a:srgbClr val="800020"/>
                </a:solidFill>
              </a:rPr>
              <a:t>  Living in Cyprus                                                        </a:t>
            </a:r>
            <a:r>
              <a:rPr lang="en-GB" sz="2000" b="1" dirty="0">
                <a:solidFill>
                  <a:srgbClr val="800020"/>
                </a:solidFill>
              </a:rPr>
              <a:t>			         Tourism and Hospitality</a:t>
            </a:r>
            <a:endParaRPr lang="LID4096" sz="2000" b="1" dirty="0">
              <a:solidFill>
                <a:srgbClr val="800020"/>
              </a:solidFill>
            </a:endParaRPr>
          </a:p>
        </p:txBody>
      </p:sp>
      <p:sp>
        <p:nvSpPr>
          <p:cNvPr id="3" name="Content Placeholder 2">
            <a:extLst>
              <a:ext uri="{FF2B5EF4-FFF2-40B4-BE49-F238E27FC236}">
                <a16:creationId xmlns:a16="http://schemas.microsoft.com/office/drawing/2014/main" id="{4D03464B-0222-4EFB-95BF-93C7251F88D5}"/>
              </a:ext>
            </a:extLst>
          </p:cNvPr>
          <p:cNvSpPr>
            <a:spLocks noGrp="1"/>
          </p:cNvSpPr>
          <p:nvPr>
            <p:ph idx="1"/>
          </p:nvPr>
        </p:nvSpPr>
        <p:spPr>
          <a:xfrm>
            <a:off x="457200" y="2362200"/>
            <a:ext cx="5715000" cy="3617730"/>
          </a:xfrm>
        </p:spPr>
        <p:txBody>
          <a:bodyPr>
            <a:normAutofit/>
          </a:bodyPr>
          <a:lstStyle/>
          <a:p>
            <a:pPr marL="0" indent="0">
              <a:buNone/>
            </a:pPr>
            <a:r>
              <a:rPr lang="en-GB" dirty="0">
                <a:solidFill>
                  <a:srgbClr val="800020"/>
                </a:solidFill>
              </a:rPr>
              <a:t>	</a:t>
            </a:r>
          </a:p>
          <a:p>
            <a:pPr>
              <a:buFont typeface="Wingdings" panose="05000000000000000000" pitchFamily="2" charset="2"/>
              <a:buChar char="v"/>
            </a:pPr>
            <a:r>
              <a:rPr lang="en-GB" dirty="0"/>
              <a:t> More than 20km of </a:t>
            </a:r>
            <a:r>
              <a:rPr lang="en-GB" b="1" dirty="0">
                <a:solidFill>
                  <a:srgbClr val="CAAA84"/>
                </a:solidFill>
              </a:rPr>
              <a:t>coastal footpaths</a:t>
            </a:r>
          </a:p>
          <a:p>
            <a:pPr>
              <a:buFont typeface="Wingdings" panose="05000000000000000000" pitchFamily="2" charset="2"/>
              <a:buChar char="v"/>
            </a:pPr>
            <a:r>
              <a:rPr lang="en-GB" dirty="0"/>
              <a:t>18 holes </a:t>
            </a:r>
            <a:r>
              <a:rPr lang="en-GB" b="1" dirty="0">
                <a:solidFill>
                  <a:srgbClr val="CAAA84"/>
                </a:solidFill>
              </a:rPr>
              <a:t>Golf Course Resort</a:t>
            </a:r>
          </a:p>
          <a:p>
            <a:pPr>
              <a:buFont typeface="Wingdings" panose="05000000000000000000" pitchFamily="2" charset="2"/>
              <a:buChar char="v"/>
            </a:pPr>
            <a:r>
              <a:rPr lang="en-GB" dirty="0" err="1"/>
              <a:t>Ayia</a:t>
            </a:r>
            <a:r>
              <a:rPr lang="en-GB" dirty="0"/>
              <a:t> Napa &amp; </a:t>
            </a:r>
            <a:r>
              <a:rPr lang="en-GB" dirty="0" err="1"/>
              <a:t>Protaras</a:t>
            </a:r>
            <a:r>
              <a:rPr lang="en-GB" dirty="0"/>
              <a:t> </a:t>
            </a:r>
            <a:r>
              <a:rPr lang="en-GB" b="1" dirty="0">
                <a:solidFill>
                  <a:srgbClr val="CAAA84"/>
                </a:solidFill>
              </a:rPr>
              <a:t>Marinas</a:t>
            </a:r>
            <a:r>
              <a:rPr lang="en-GB" dirty="0"/>
              <a:t> </a:t>
            </a:r>
          </a:p>
          <a:p>
            <a:pPr marL="0" indent="0">
              <a:buNone/>
            </a:pPr>
            <a:r>
              <a:rPr lang="en-GB" sz="1800" dirty="0"/>
              <a:t>       (</a:t>
            </a:r>
            <a:r>
              <a:rPr lang="en-GB" sz="1800" dirty="0" err="1"/>
              <a:t>Ayia</a:t>
            </a:r>
            <a:r>
              <a:rPr lang="en-GB" sz="1800" dirty="0"/>
              <a:t> Napa Marina, set to be the biggest in Europe)</a:t>
            </a:r>
          </a:p>
          <a:p>
            <a:pPr>
              <a:buFont typeface="Wingdings" panose="05000000000000000000" pitchFamily="2" charset="2"/>
              <a:buChar char="v"/>
            </a:pPr>
            <a:r>
              <a:rPr lang="en-GB" dirty="0"/>
              <a:t>New Private </a:t>
            </a:r>
            <a:r>
              <a:rPr lang="en-GB" b="1" dirty="0">
                <a:solidFill>
                  <a:srgbClr val="CAAA84"/>
                </a:solidFill>
              </a:rPr>
              <a:t>University</a:t>
            </a:r>
            <a:r>
              <a:rPr lang="en-GB" dirty="0"/>
              <a:t> </a:t>
            </a:r>
          </a:p>
          <a:p>
            <a:pPr marL="0" indent="0">
              <a:buNone/>
            </a:pPr>
            <a:endParaRPr lang="en-GB" dirty="0"/>
          </a:p>
        </p:txBody>
      </p:sp>
      <p:sp>
        <p:nvSpPr>
          <p:cNvPr id="4" name="Slide Number Placeholder 3">
            <a:extLst>
              <a:ext uri="{FF2B5EF4-FFF2-40B4-BE49-F238E27FC236}">
                <a16:creationId xmlns:a16="http://schemas.microsoft.com/office/drawing/2014/main" id="{3B3D783C-5CD1-43E8-B797-293CFC04548D}"/>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t>23</a:t>
            </a:fld>
            <a:endParaRPr lang="en-US"/>
          </a:p>
        </p:txBody>
      </p:sp>
      <p:pic>
        <p:nvPicPr>
          <p:cNvPr id="5" name="Picture 4">
            <a:extLst>
              <a:ext uri="{FF2B5EF4-FFF2-40B4-BE49-F238E27FC236}">
                <a16:creationId xmlns:a16="http://schemas.microsoft.com/office/drawing/2014/main" id="{29E6C628-A49A-4AC2-A5F2-13CF5FBC41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454" r="476" b="27143"/>
          <a:stretch/>
        </p:blipFill>
        <p:spPr>
          <a:xfrm>
            <a:off x="10333726" y="304800"/>
            <a:ext cx="1430548" cy="985641"/>
          </a:xfrm>
          <a:prstGeom prst="rect">
            <a:avLst/>
          </a:prstGeom>
        </p:spPr>
      </p:pic>
      <p:sp>
        <p:nvSpPr>
          <p:cNvPr id="13" name="Content Placeholder 2">
            <a:extLst>
              <a:ext uri="{FF2B5EF4-FFF2-40B4-BE49-F238E27FC236}">
                <a16:creationId xmlns:a16="http://schemas.microsoft.com/office/drawing/2014/main" id="{F011E145-5F1D-4C6F-A1B9-5AB834DE4A89}"/>
              </a:ext>
            </a:extLst>
          </p:cNvPr>
          <p:cNvSpPr txBox="1">
            <a:spLocks/>
          </p:cNvSpPr>
          <p:nvPr/>
        </p:nvSpPr>
        <p:spPr>
          <a:xfrm>
            <a:off x="6286500" y="2369419"/>
            <a:ext cx="4724400" cy="361051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rgbClr val="800020"/>
              </a:solidFill>
            </a:endParaRPr>
          </a:p>
          <a:p>
            <a:pPr>
              <a:buFont typeface="Wingdings" panose="05000000000000000000" pitchFamily="2" charset="2"/>
              <a:buChar char="v"/>
            </a:pPr>
            <a:r>
              <a:rPr lang="en-GB" dirty="0"/>
              <a:t>	New </a:t>
            </a:r>
            <a:r>
              <a:rPr lang="en-GB" b="1" dirty="0">
                <a:solidFill>
                  <a:srgbClr val="CAAA84"/>
                </a:solidFill>
              </a:rPr>
              <a:t>Casino</a:t>
            </a:r>
          </a:p>
          <a:p>
            <a:pPr>
              <a:buFont typeface="Wingdings" panose="05000000000000000000" pitchFamily="2" charset="2"/>
              <a:buChar char="ü"/>
            </a:pPr>
            <a:r>
              <a:rPr lang="en-GB" b="1" dirty="0">
                <a:solidFill>
                  <a:srgbClr val="800020"/>
                </a:solidFill>
              </a:rPr>
              <a:t> </a:t>
            </a:r>
            <a:r>
              <a:rPr lang="en-GB" sz="1800" dirty="0" err="1"/>
              <a:t>Ayia</a:t>
            </a:r>
            <a:r>
              <a:rPr lang="en-GB" sz="1800" dirty="0"/>
              <a:t> Napa Casino is the new casino growing to become a leading gaming destination in Europe.</a:t>
            </a:r>
          </a:p>
          <a:p>
            <a:pPr>
              <a:buFont typeface="Wingdings" panose="05000000000000000000" pitchFamily="2" charset="2"/>
              <a:buChar char="ü"/>
            </a:pPr>
            <a:r>
              <a:rPr lang="en-GB" dirty="0">
                <a:solidFill>
                  <a:srgbClr val="800020"/>
                </a:solidFill>
              </a:rPr>
              <a:t> </a:t>
            </a:r>
            <a:r>
              <a:rPr lang="en-GB" sz="1800" dirty="0"/>
              <a:t>World-class gaming</a:t>
            </a:r>
          </a:p>
          <a:p>
            <a:pPr>
              <a:buFont typeface="Wingdings" panose="05000000000000000000" pitchFamily="2" charset="2"/>
              <a:buChar char="ü"/>
            </a:pPr>
            <a:r>
              <a:rPr lang="en-GB" dirty="0">
                <a:solidFill>
                  <a:srgbClr val="820023"/>
                </a:solidFill>
              </a:rPr>
              <a:t> </a:t>
            </a:r>
            <a:r>
              <a:rPr lang="en-GB" sz="1800" dirty="0"/>
              <a:t>Exceptional dining</a:t>
            </a:r>
          </a:p>
          <a:p>
            <a:pPr>
              <a:buFont typeface="Wingdings" panose="05000000000000000000" pitchFamily="2" charset="2"/>
              <a:buChar char="ü"/>
            </a:pPr>
            <a:r>
              <a:rPr lang="en-GB" sz="3000" dirty="0">
                <a:solidFill>
                  <a:srgbClr val="820023"/>
                </a:solidFill>
              </a:rPr>
              <a:t> </a:t>
            </a:r>
            <a:r>
              <a:rPr lang="en-GB" sz="1800" dirty="0"/>
              <a:t>Amazing rewards</a:t>
            </a:r>
          </a:p>
          <a:p>
            <a:pPr>
              <a:buFont typeface="Wingdings" panose="05000000000000000000" pitchFamily="2" charset="2"/>
              <a:buChar char="ü"/>
            </a:pPr>
            <a:r>
              <a:rPr lang="en-GB" sz="3000" dirty="0">
                <a:solidFill>
                  <a:srgbClr val="820023"/>
                </a:solidFill>
              </a:rPr>
              <a:t> </a:t>
            </a:r>
            <a:r>
              <a:rPr lang="en-GB" sz="1800" dirty="0"/>
              <a:t>Outstanding service</a:t>
            </a:r>
          </a:p>
          <a:p>
            <a:pPr>
              <a:buFont typeface="Wingdings" panose="05000000000000000000" pitchFamily="2" charset="2"/>
              <a:buChar char="ü"/>
            </a:pPr>
            <a:r>
              <a:rPr lang="en-GB" sz="3000" dirty="0">
                <a:solidFill>
                  <a:srgbClr val="800020"/>
                </a:solidFill>
              </a:rPr>
              <a:t> </a:t>
            </a:r>
            <a:r>
              <a:rPr lang="en-GB" sz="1800" dirty="0"/>
              <a:t>Luxury – Style - Comfort</a:t>
            </a:r>
          </a:p>
          <a:p>
            <a:pPr marL="0" indent="0">
              <a:buFont typeface="Arial" panose="020B0604020202020204" pitchFamily="34" charset="0"/>
              <a:buNone/>
            </a:pPr>
            <a:endParaRPr lang="en-GB" dirty="0"/>
          </a:p>
        </p:txBody>
      </p:sp>
      <p:sp>
        <p:nvSpPr>
          <p:cNvPr id="6" name="TextBox 5">
            <a:extLst>
              <a:ext uri="{FF2B5EF4-FFF2-40B4-BE49-F238E27FC236}">
                <a16:creationId xmlns:a16="http://schemas.microsoft.com/office/drawing/2014/main" id="{05A06915-C1B6-4941-921F-E3FB25E34235}"/>
              </a:ext>
            </a:extLst>
          </p:cNvPr>
          <p:cNvSpPr txBox="1"/>
          <p:nvPr/>
        </p:nvSpPr>
        <p:spPr>
          <a:xfrm>
            <a:off x="3581400" y="1838980"/>
            <a:ext cx="46482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solidFill>
                  <a:schemeClr val="tx1"/>
                </a:solidFill>
              </a:rPr>
              <a:t>New &amp; Upcoming Projects</a:t>
            </a:r>
            <a:endParaRPr lang="LID4096" dirty="0">
              <a:solidFill>
                <a:schemeClr val="tx1"/>
              </a:solidFill>
            </a:endParaRPr>
          </a:p>
        </p:txBody>
      </p:sp>
    </p:spTree>
    <p:extLst>
      <p:ext uri="{BB962C8B-B14F-4D97-AF65-F5344CB8AC3E}">
        <p14:creationId xmlns:p14="http://schemas.microsoft.com/office/powerpoint/2010/main" val="6724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929" y="1435681"/>
            <a:ext cx="5074928" cy="4575175"/>
          </a:xfrm>
        </p:spPr>
        <p:txBody>
          <a:bodyPr>
            <a:normAutofit/>
          </a:bodyPr>
          <a:lstStyle/>
          <a:p>
            <a:pPr>
              <a:buFont typeface="Wingdings" panose="05000000000000000000" pitchFamily="2" charset="2"/>
              <a:buChar char="v"/>
            </a:pPr>
            <a:r>
              <a:rPr lang="en-US" sz="1800" spc="-5" dirty="0">
                <a:latin typeface="Calibri"/>
                <a:cs typeface="Calibri"/>
              </a:rPr>
              <a:t>Cypriot food bears a distinct resemblance to Greek Mediterranean  cooking which is one of the healthiest cuisines, but also has Turkish and Lebanese influences. </a:t>
            </a:r>
          </a:p>
          <a:p>
            <a:pPr>
              <a:buFont typeface="Wingdings" panose="05000000000000000000" pitchFamily="2" charset="2"/>
              <a:buChar char="v"/>
            </a:pPr>
            <a:r>
              <a:rPr lang="en-US" sz="1800" spc="-5" dirty="0">
                <a:latin typeface="Calibri"/>
                <a:cs typeface="Calibri"/>
              </a:rPr>
              <a:t>Types of Cypriot food:</a:t>
            </a:r>
          </a:p>
          <a:p>
            <a:pPr>
              <a:buFont typeface="Courier New" panose="02070309020205020404" pitchFamily="49" charset="0"/>
              <a:buChar char="o"/>
            </a:pPr>
            <a:r>
              <a:rPr lang="en-US" sz="1800" spc="-5" dirty="0">
                <a:latin typeface="Calibri"/>
                <a:cs typeface="Calibri"/>
              </a:rPr>
              <a:t>Fresh fish (squid, trout, octopus, red mullet ,sea bass)</a:t>
            </a:r>
          </a:p>
          <a:p>
            <a:pPr>
              <a:buFont typeface="Courier New" panose="02070309020205020404" pitchFamily="49" charset="0"/>
              <a:buChar char="o"/>
            </a:pPr>
            <a:r>
              <a:rPr lang="en-US" sz="1800" spc="-5" dirty="0">
                <a:latin typeface="Calibri"/>
                <a:cs typeface="Calibri"/>
              </a:rPr>
              <a:t>Meat (</a:t>
            </a:r>
            <a:r>
              <a:rPr lang="en-US" sz="1800" spc="-5" dirty="0" err="1">
                <a:latin typeface="Calibri"/>
                <a:cs typeface="Calibri"/>
              </a:rPr>
              <a:t>lountza</a:t>
            </a:r>
            <a:r>
              <a:rPr lang="en-US" sz="1800" spc="-5" dirty="0">
                <a:latin typeface="Calibri"/>
                <a:cs typeface="Calibri"/>
              </a:rPr>
              <a:t> (smoked pork loin), charcoal-grilled lamb, souvlaki (pork and chicken cooked over charcoal) </a:t>
            </a:r>
            <a:r>
              <a:rPr lang="en-US" sz="1800" spc="-5" dirty="0" err="1">
                <a:latin typeface="Calibri"/>
                <a:cs typeface="Calibri"/>
              </a:rPr>
              <a:t>sheftalia</a:t>
            </a:r>
            <a:r>
              <a:rPr lang="en-US" sz="1800" spc="-5" dirty="0">
                <a:latin typeface="Calibri"/>
                <a:cs typeface="Calibri"/>
              </a:rPr>
              <a:t>)</a:t>
            </a:r>
          </a:p>
          <a:p>
            <a:pPr>
              <a:buFont typeface="Courier New" panose="02070309020205020404" pitchFamily="49" charset="0"/>
              <a:buChar char="o"/>
            </a:pPr>
            <a:r>
              <a:rPr lang="en-US" sz="1800" spc="-5" dirty="0">
                <a:latin typeface="Calibri"/>
                <a:cs typeface="Calibri"/>
              </a:rPr>
              <a:t>Fresh vegetables and fruits. (</a:t>
            </a:r>
            <a:r>
              <a:rPr lang="en-US" sz="1800" spc="-5" dirty="0" err="1">
                <a:latin typeface="Calibri"/>
                <a:cs typeface="Calibri"/>
              </a:rPr>
              <a:t>courgettes</a:t>
            </a:r>
            <a:r>
              <a:rPr lang="en-US" sz="1800" spc="-5" dirty="0">
                <a:latin typeface="Calibri"/>
                <a:cs typeface="Calibri"/>
              </a:rPr>
              <a:t>, green peppers, okra, green beans, artichokes, carrots, tomatoes, cucumbers</a:t>
            </a:r>
            <a:r>
              <a:rPr lang="en-US" sz="1800" spc="-5" dirty="0">
                <a:cs typeface="Calibri"/>
              </a:rPr>
              <a:t>, grape leaves (</a:t>
            </a:r>
            <a:r>
              <a:rPr lang="en-US" sz="1800" spc="-5" dirty="0" err="1">
                <a:cs typeface="Calibri"/>
              </a:rPr>
              <a:t>koupepia</a:t>
            </a:r>
            <a:r>
              <a:rPr lang="en-US" sz="1800" spc="-5" dirty="0">
                <a:cs typeface="Calibri"/>
              </a:rPr>
              <a:t>) </a:t>
            </a:r>
            <a:r>
              <a:rPr lang="en-US" sz="1800" spc="-5" dirty="0">
                <a:latin typeface="Calibri"/>
                <a:cs typeface="Calibri"/>
              </a:rPr>
              <a:t>lettuce, potatoes)</a:t>
            </a:r>
          </a:p>
        </p:txBody>
      </p:sp>
      <p:sp>
        <p:nvSpPr>
          <p:cNvPr id="7" name="Slide Number Placeholder 6"/>
          <p:cNvSpPr>
            <a:spLocks noGrp="1"/>
          </p:cNvSpPr>
          <p:nvPr>
            <p:ph type="sldNum" sz="quarter" idx="12"/>
          </p:nvPr>
        </p:nvSpPr>
        <p:spPr/>
        <p:txBody>
          <a:bodyPr/>
          <a:lstStyle/>
          <a:p>
            <a:fld id="{B6F15528-21DE-4FAA-801E-634DDDAF4B2B}" type="slidenum">
              <a:rPr lang="en-US" smtClean="0"/>
              <a:t>24</a:t>
            </a:fld>
            <a:endParaRPr lang="en-US"/>
          </a:p>
        </p:txBody>
      </p:sp>
      <p:pic>
        <p:nvPicPr>
          <p:cNvPr id="1028"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43335"/>
            <a:ext cx="2438914" cy="15224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4267200"/>
            <a:ext cx="3525028" cy="181147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5400" y="1690688"/>
            <a:ext cx="2667000" cy="177958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6280" y="2750787"/>
            <a:ext cx="2398275" cy="1438965"/>
          </a:xfrm>
          <a:prstGeom prst="rect">
            <a:avLst/>
          </a:prstGeom>
        </p:spPr>
      </p:pic>
      <p:sp>
        <p:nvSpPr>
          <p:cNvPr id="10" name="Title 1">
            <a:extLst>
              <a:ext uri="{FF2B5EF4-FFF2-40B4-BE49-F238E27FC236}">
                <a16:creationId xmlns:a16="http://schemas.microsoft.com/office/drawing/2014/main" id="{87938455-46A9-4543-A86C-097BDE106224}"/>
              </a:ext>
            </a:extLst>
          </p:cNvPr>
          <p:cNvSpPr txBox="1">
            <a:spLocks/>
          </p:cNvSpPr>
          <p:nvPr/>
        </p:nvSpPr>
        <p:spPr>
          <a:xfrm>
            <a:off x="1143000" y="624196"/>
            <a:ext cx="4953000" cy="666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2000" b="1" dirty="0">
                <a:solidFill>
                  <a:srgbClr val="800020"/>
                </a:solidFill>
              </a:rPr>
            </a:br>
            <a:r>
              <a:rPr lang="en-GB" b="1" dirty="0">
                <a:solidFill>
                  <a:srgbClr val="800020"/>
                </a:solidFill>
              </a:rPr>
              <a:t>Living in Cyprus</a:t>
            </a:r>
            <a:br>
              <a:rPr lang="en-GB" sz="2000" b="1" dirty="0">
                <a:solidFill>
                  <a:srgbClr val="800020"/>
                </a:solidFill>
              </a:rPr>
            </a:br>
            <a:r>
              <a:rPr lang="en-GB" sz="2000" b="1" dirty="0">
                <a:solidFill>
                  <a:srgbClr val="800020"/>
                </a:solidFill>
              </a:rPr>
              <a:t>                                                    CYPRIOT CUISINE</a:t>
            </a:r>
            <a:br>
              <a:rPr lang="en-GB" sz="2000" b="1" dirty="0">
                <a:solidFill>
                  <a:srgbClr val="800020"/>
                </a:solidFill>
              </a:rPr>
            </a:br>
            <a:endParaRPr lang="LID4096" sz="2000" dirty="0"/>
          </a:p>
        </p:txBody>
      </p:sp>
    </p:spTree>
    <p:extLst>
      <p:ext uri="{BB962C8B-B14F-4D97-AF65-F5344CB8AC3E}">
        <p14:creationId xmlns:p14="http://schemas.microsoft.com/office/powerpoint/2010/main" val="1102548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7073" y="1143000"/>
            <a:ext cx="4876800" cy="4247317"/>
          </a:xfrm>
          <a:prstGeom prst="rect">
            <a:avLst/>
          </a:prstGeom>
          <a:noFill/>
        </p:spPr>
        <p:txBody>
          <a:bodyPr wrap="square" rtlCol="0">
            <a:spAutoFit/>
          </a:bodyPr>
          <a:lstStyle/>
          <a:p>
            <a:pPr marL="285750" indent="-285750">
              <a:buFont typeface="Wingdings" panose="05000000000000000000" pitchFamily="2" charset="2"/>
              <a:buChar char="v"/>
            </a:pPr>
            <a:r>
              <a:rPr lang="en-US" spc="-5" dirty="0">
                <a:cs typeface="Calibri"/>
              </a:rPr>
              <a:t>As in other Mediterranean countries, eating is an activity to be savored and enjoyed and is certainly not to be rushed in any way.</a:t>
            </a:r>
          </a:p>
          <a:p>
            <a:endParaRPr lang="en-US" spc="-5" dirty="0">
              <a:cs typeface="Calibri"/>
            </a:endParaRPr>
          </a:p>
          <a:p>
            <a:pPr marL="285750" indent="-285750">
              <a:buFont typeface="Courier New" panose="02070309020205020404" pitchFamily="49" charset="0"/>
              <a:buChar char="o"/>
            </a:pPr>
            <a:r>
              <a:rPr lang="en-US" spc="-5" dirty="0">
                <a:cs typeface="Calibri"/>
              </a:rPr>
              <a:t>Pulses  (beans, peas, black-eyed beans, chick-peas and lentils)</a:t>
            </a:r>
          </a:p>
          <a:p>
            <a:pPr marL="285750" indent="-285750">
              <a:buFont typeface="Courier New" panose="02070309020205020404" pitchFamily="49" charset="0"/>
              <a:buChar char="o"/>
            </a:pPr>
            <a:r>
              <a:rPr lang="en-US" spc="-5" dirty="0">
                <a:cs typeface="Calibri"/>
              </a:rPr>
              <a:t>Fruits and nuts (pears, apples, grapes, oranges, </a:t>
            </a:r>
            <a:r>
              <a:rPr lang="en-US" spc="-5" dirty="0" err="1">
                <a:cs typeface="Calibri"/>
              </a:rPr>
              <a:t>mandarines</a:t>
            </a:r>
            <a:r>
              <a:rPr lang="en-US" spc="-5" dirty="0">
                <a:cs typeface="Calibri"/>
              </a:rPr>
              <a:t>, nectarines, </a:t>
            </a:r>
            <a:r>
              <a:rPr lang="en-US" spc="-5" dirty="0" err="1">
                <a:cs typeface="Calibri"/>
              </a:rPr>
              <a:t>medlar</a:t>
            </a:r>
            <a:r>
              <a:rPr lang="en-US" spc="-5" dirty="0">
                <a:cs typeface="Calibri"/>
              </a:rPr>
              <a:t> blackberries, cherry, strawberries, figs, watermelon, melon, avocado, lemon, pistachio, almond, chestnut, walnut, hazelnut)</a:t>
            </a:r>
          </a:p>
          <a:p>
            <a:pPr marL="285750" indent="-285750">
              <a:lnSpc>
                <a:spcPct val="100000"/>
              </a:lnSpc>
              <a:buFont typeface="Courier New" panose="02070309020205020404" pitchFamily="49" charset="0"/>
              <a:buChar char="o"/>
            </a:pPr>
            <a:r>
              <a:rPr lang="en-US" spc="-5" dirty="0">
                <a:cs typeface="Calibri"/>
              </a:rPr>
              <a:t>Desserts (</a:t>
            </a:r>
            <a:r>
              <a:rPr lang="en-US" spc="-5" dirty="0" err="1">
                <a:cs typeface="Calibri"/>
              </a:rPr>
              <a:t>lokumades</a:t>
            </a:r>
            <a:r>
              <a:rPr lang="en-US" spc="-5" dirty="0">
                <a:cs typeface="Calibri"/>
              </a:rPr>
              <a:t>, </a:t>
            </a:r>
            <a:r>
              <a:rPr lang="en-US" spc="-5" dirty="0" err="1">
                <a:cs typeface="Calibri"/>
              </a:rPr>
              <a:t>daktyla</a:t>
            </a:r>
            <a:r>
              <a:rPr lang="en-US" spc="-5" dirty="0">
                <a:cs typeface="Calibri"/>
              </a:rPr>
              <a:t>, </a:t>
            </a:r>
            <a:r>
              <a:rPr lang="en-US" spc="-5" dirty="0" err="1">
                <a:cs typeface="Calibri"/>
              </a:rPr>
              <a:t>Soutzoukos</a:t>
            </a:r>
            <a:r>
              <a:rPr lang="en-US" spc="-5" dirty="0">
                <a:cs typeface="Calibri"/>
              </a:rPr>
              <a:t>)</a:t>
            </a:r>
          </a:p>
          <a:p>
            <a:pPr marL="285750" indent="-285750">
              <a:buFont typeface="Courier New" panose="02070309020205020404" pitchFamily="49" charset="0"/>
              <a:buChar char="o"/>
            </a:pPr>
            <a:r>
              <a:rPr lang="en-US" spc="-5" dirty="0">
                <a:cs typeface="Calibri"/>
              </a:rPr>
              <a:t>Halloumi cheese</a:t>
            </a:r>
          </a:p>
          <a:p>
            <a:endParaRPr lang="en-US" spc="-5" dirty="0">
              <a:solidFill>
                <a:srgbClr val="162F56"/>
              </a:solidFill>
              <a:cs typeface="Calibri"/>
            </a:endParaRP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5105400"/>
            <a:ext cx="3197661" cy="13541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578" y="1458234"/>
            <a:ext cx="2076450" cy="23907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165" y="2096409"/>
            <a:ext cx="2425219" cy="17526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522" y="4673692"/>
            <a:ext cx="3220786" cy="1433250"/>
          </a:xfrm>
          <a:prstGeom prst="rect">
            <a:avLst/>
          </a:prstGeom>
        </p:spPr>
      </p:pic>
      <p:pic>
        <p:nvPicPr>
          <p:cNvPr id="11" name="Picture 2" descr="https://upload.wikimedia.org/wikipedia/commons/5/57/Halloumislice_zoo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3480" y="4820108"/>
            <a:ext cx="1600200" cy="17737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t>25</a:t>
            </a:fld>
            <a:endParaRPr lang="en-US"/>
          </a:p>
        </p:txBody>
      </p:sp>
      <p:sp>
        <p:nvSpPr>
          <p:cNvPr id="12" name="Title 1">
            <a:extLst>
              <a:ext uri="{FF2B5EF4-FFF2-40B4-BE49-F238E27FC236}">
                <a16:creationId xmlns:a16="http://schemas.microsoft.com/office/drawing/2014/main" id="{6D80171A-343A-438D-A591-09049740771B}"/>
              </a:ext>
            </a:extLst>
          </p:cNvPr>
          <p:cNvSpPr txBox="1">
            <a:spLocks/>
          </p:cNvSpPr>
          <p:nvPr/>
        </p:nvSpPr>
        <p:spPr>
          <a:xfrm>
            <a:off x="1143000" y="624196"/>
            <a:ext cx="4953000" cy="666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2000" b="1" dirty="0">
                <a:solidFill>
                  <a:srgbClr val="800020"/>
                </a:solidFill>
              </a:rPr>
            </a:br>
            <a:r>
              <a:rPr lang="en-GB" b="1" dirty="0">
                <a:solidFill>
                  <a:srgbClr val="800020"/>
                </a:solidFill>
              </a:rPr>
              <a:t>Living in Cyprus</a:t>
            </a:r>
            <a:br>
              <a:rPr lang="en-GB" sz="2000" b="1" dirty="0">
                <a:solidFill>
                  <a:srgbClr val="800020"/>
                </a:solidFill>
              </a:rPr>
            </a:br>
            <a:r>
              <a:rPr lang="en-GB" sz="2000" b="1" dirty="0">
                <a:solidFill>
                  <a:srgbClr val="800020"/>
                </a:solidFill>
              </a:rPr>
              <a:t>                                                    CYPRIOT CUISINE</a:t>
            </a:r>
            <a:br>
              <a:rPr lang="en-GB" sz="2000" b="1" dirty="0">
                <a:solidFill>
                  <a:srgbClr val="800020"/>
                </a:solidFill>
              </a:rPr>
            </a:br>
            <a:endParaRPr lang="LID4096" sz="2000" dirty="0"/>
          </a:p>
        </p:txBody>
      </p:sp>
    </p:spTree>
    <p:extLst>
      <p:ext uri="{BB962C8B-B14F-4D97-AF65-F5344CB8AC3E}">
        <p14:creationId xmlns:p14="http://schemas.microsoft.com/office/powerpoint/2010/main" val="3094636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EBE2"/>
        </a:solidFill>
        <a:effectLst/>
      </p:bgPr>
    </p:bg>
    <p:spTree>
      <p:nvGrpSpPr>
        <p:cNvPr id="1" name=""/>
        <p:cNvGrpSpPr/>
        <p:nvPr/>
      </p:nvGrpSpPr>
      <p:grpSpPr>
        <a:xfrm>
          <a:off x="0" y="0"/>
          <a:ext cx="0" cy="0"/>
          <a:chOff x="0" y="0"/>
          <a:chExt cx="0" cy="0"/>
        </a:xfrm>
      </p:grpSpPr>
      <p:sp>
        <p:nvSpPr>
          <p:cNvPr id="4" name="TextBox 3"/>
          <p:cNvSpPr txBox="1"/>
          <p:nvPr/>
        </p:nvSpPr>
        <p:spPr>
          <a:xfrm>
            <a:off x="3733800" y="4267200"/>
            <a:ext cx="5410200" cy="1323439"/>
          </a:xfrm>
          <a:prstGeom prst="rect">
            <a:avLst/>
          </a:prstGeom>
          <a:noFill/>
        </p:spPr>
        <p:txBody>
          <a:bodyPr wrap="square" rtlCol="0">
            <a:spAutoFit/>
          </a:bodyPr>
          <a:lstStyle/>
          <a:p>
            <a:r>
              <a:rPr lang="en-US" sz="8000" dirty="0">
                <a:solidFill>
                  <a:srgbClr val="800020"/>
                </a:solidFill>
                <a:ea typeface="Microsoft Himalaya" panose="01010100010101010101" pitchFamily="2" charset="0"/>
                <a:cs typeface="Microsoft Himalaya" panose="01010100010101010101" pitchFamily="2" charset="0"/>
              </a:rPr>
              <a:t>Thank you</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59" t="17569" r="-1899" b="23271"/>
          <a:stretch/>
        </p:blipFill>
        <p:spPr>
          <a:xfrm>
            <a:off x="4038600" y="1143000"/>
            <a:ext cx="3834245" cy="3124200"/>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t>26</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picture containing text, map&#10;&#10;Description automatically generated">
            <a:extLst>
              <a:ext uri="{FF2B5EF4-FFF2-40B4-BE49-F238E27FC236}">
                <a16:creationId xmlns:a16="http://schemas.microsoft.com/office/drawing/2014/main" id="{99D29DD9-D813-4E77-94A9-85ED1B58833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66800" y="228600"/>
            <a:ext cx="9677400" cy="6243279"/>
          </a:xfrm>
          <a:prstGeom prst="rect">
            <a:avLst/>
          </a:prstGeom>
          <a:ln>
            <a:noFill/>
          </a:ln>
          <a:effectLst>
            <a:softEdge rad="112500"/>
          </a:effectLst>
        </p:spPr>
      </p:pic>
      <p:sp>
        <p:nvSpPr>
          <p:cNvPr id="5" name="Slide Number Placeholder 4">
            <a:extLst>
              <a:ext uri="{FF2B5EF4-FFF2-40B4-BE49-F238E27FC236}">
                <a16:creationId xmlns:a16="http://schemas.microsoft.com/office/drawing/2014/main" id="{7A6E2F5D-C5E6-4689-8659-9772014785C9}"/>
              </a:ext>
            </a:extLst>
          </p:cNvPr>
          <p:cNvSpPr>
            <a:spLocks noGrp="1"/>
          </p:cNvSpPr>
          <p:nvPr>
            <p:ph type="sldNum" sz="quarter" idx="12"/>
          </p:nvPr>
        </p:nvSpPr>
        <p:spPr/>
        <p:txBody>
          <a:bodyPr/>
          <a:lstStyle/>
          <a:p>
            <a:fld id="{B6F15528-21DE-4FAA-801E-634DDDAF4B2B}" type="slidenum">
              <a:rPr lang="en-US" smtClean="0"/>
              <a:t>3</a:t>
            </a:fld>
            <a:endParaRPr lang="en-US"/>
          </a:p>
        </p:txBody>
      </p:sp>
    </p:spTree>
    <p:extLst>
      <p:ext uri="{BB962C8B-B14F-4D97-AF65-F5344CB8AC3E}">
        <p14:creationId xmlns:p14="http://schemas.microsoft.com/office/powerpoint/2010/main" val="380134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ECAD8B-065E-458E-B826-F938DD1C226D}"/>
              </a:ext>
            </a:extLst>
          </p:cNvPr>
          <p:cNvSpPr>
            <a:spLocks noGrp="1"/>
          </p:cNvSpPr>
          <p:nvPr>
            <p:ph type="sldNum" sz="quarter" idx="12"/>
          </p:nvPr>
        </p:nvSpPr>
        <p:spPr/>
        <p:txBody>
          <a:bodyPr/>
          <a:lstStyle/>
          <a:p>
            <a:fld id="{B6F15528-21DE-4FAA-801E-634DDDAF4B2B}" type="slidenum">
              <a:rPr lang="en-US" smtClean="0"/>
              <a:t>4</a:t>
            </a:fld>
            <a:endParaRPr lang="en-US"/>
          </a:p>
        </p:txBody>
      </p:sp>
      <p:sp>
        <p:nvSpPr>
          <p:cNvPr id="3" name="Rectangle 2">
            <a:extLst>
              <a:ext uri="{FF2B5EF4-FFF2-40B4-BE49-F238E27FC236}">
                <a16:creationId xmlns:a16="http://schemas.microsoft.com/office/drawing/2014/main" id="{AD89B4E6-FDBB-4C15-96C1-7596F946F574}"/>
              </a:ext>
            </a:extLst>
          </p:cNvPr>
          <p:cNvSpPr/>
          <p:nvPr/>
        </p:nvSpPr>
        <p:spPr>
          <a:xfrm>
            <a:off x="1244080" y="533400"/>
            <a:ext cx="4930709" cy="769441"/>
          </a:xfrm>
          <a:prstGeom prst="rect">
            <a:avLst/>
          </a:prstGeom>
        </p:spPr>
        <p:txBody>
          <a:bodyPr wrap="none">
            <a:spAutoFit/>
          </a:bodyPr>
          <a:lstStyle/>
          <a:p>
            <a:r>
              <a:rPr lang="en-GB" sz="4400" b="1" spc="-5" dirty="0">
                <a:solidFill>
                  <a:srgbClr val="800020"/>
                </a:solidFill>
                <a:latin typeface="+mj-lt"/>
              </a:rPr>
              <a:t>CLIMATE &amp; WEATHER</a:t>
            </a:r>
            <a:endParaRPr lang="LID4096" sz="4400" dirty="0">
              <a:latin typeface="+mj-lt"/>
            </a:endParaRPr>
          </a:p>
        </p:txBody>
      </p:sp>
      <p:sp>
        <p:nvSpPr>
          <p:cNvPr id="4" name="Rectangle 3">
            <a:extLst>
              <a:ext uri="{FF2B5EF4-FFF2-40B4-BE49-F238E27FC236}">
                <a16:creationId xmlns:a16="http://schemas.microsoft.com/office/drawing/2014/main" id="{7588C479-118A-4A0D-A6A7-6D693A3344F2}"/>
              </a:ext>
            </a:extLst>
          </p:cNvPr>
          <p:cNvSpPr/>
          <p:nvPr/>
        </p:nvSpPr>
        <p:spPr>
          <a:xfrm>
            <a:off x="661435" y="1562812"/>
            <a:ext cx="6096000" cy="4801314"/>
          </a:xfrm>
          <a:prstGeom prst="rect">
            <a:avLst/>
          </a:prstGeom>
        </p:spPr>
        <p:txBody>
          <a:bodyPr>
            <a:spAutoFit/>
          </a:bodyPr>
          <a:lstStyle/>
          <a:p>
            <a:r>
              <a:rPr lang="en-GB" b="1" dirty="0"/>
              <a:t>		</a:t>
            </a:r>
            <a:r>
              <a:rPr lang="en-GB" b="1" dirty="0">
                <a:solidFill>
                  <a:srgbClr val="800020"/>
                </a:solidFill>
              </a:rPr>
              <a:t>Climate</a:t>
            </a:r>
            <a:endParaRPr lang="en-GB" dirty="0">
              <a:solidFill>
                <a:srgbClr val="800020"/>
              </a:solidFill>
            </a:endParaRPr>
          </a:p>
          <a:p>
            <a:pPr marL="285750" lvl="0" indent="-285750">
              <a:buFont typeface="Wingdings" panose="05000000000000000000" pitchFamily="2" charset="2"/>
              <a:buChar char="v"/>
            </a:pPr>
            <a:r>
              <a:rPr lang="en-GB" dirty="0"/>
              <a:t>Cyprus enjoys an intense Mediterranean climate, with long dry summers from mid-May to mid-October, mild winters from December to February, short autumn and spring seasons.</a:t>
            </a:r>
          </a:p>
          <a:p>
            <a:pPr marL="285750" lvl="0" indent="-285750">
              <a:buFont typeface="Wingdings" panose="05000000000000000000" pitchFamily="2" charset="2"/>
              <a:buChar char="v"/>
            </a:pPr>
            <a:r>
              <a:rPr lang="en-GB" dirty="0"/>
              <a:t>Abundant sunshine</a:t>
            </a:r>
          </a:p>
          <a:p>
            <a:pPr marL="285750" lvl="0" indent="-285750">
              <a:buFont typeface="Wingdings" panose="05000000000000000000" pitchFamily="2" charset="2"/>
              <a:buChar char="v"/>
            </a:pPr>
            <a:r>
              <a:rPr lang="en-GB" dirty="0"/>
              <a:t>Even in December and January, there is an average of six hours of bright sunshine per day, whilst over the six ‘summer’ months, there is an average of 11.5 hours of bright sunshine per day.</a:t>
            </a:r>
          </a:p>
          <a:p>
            <a:pPr marL="285750" lvl="0" indent="-285750">
              <a:buFont typeface="Wingdings" panose="05000000000000000000" pitchFamily="2" charset="2"/>
              <a:buChar char="v"/>
            </a:pPr>
            <a:r>
              <a:rPr lang="en-GB" dirty="0"/>
              <a:t>Summer: </a:t>
            </a:r>
          </a:p>
          <a:p>
            <a:pPr marL="285750" lvl="0" indent="-285750">
              <a:buFont typeface="Courier New" panose="02070309020205020404" pitchFamily="49" charset="0"/>
              <a:buChar char="o"/>
            </a:pPr>
            <a:r>
              <a:rPr lang="en-GB" dirty="0"/>
              <a:t>High temperatures with cloudless skies</a:t>
            </a:r>
          </a:p>
          <a:p>
            <a:pPr marL="285750" lvl="0" indent="-285750">
              <a:buFont typeface="Courier New" panose="02070309020205020404" pitchFamily="49" charset="0"/>
              <a:buChar char="o"/>
            </a:pPr>
            <a:r>
              <a:rPr lang="en-GB" dirty="0"/>
              <a:t>Sea breeze creates a pleasant atmosphere in the coastal areas</a:t>
            </a:r>
          </a:p>
          <a:p>
            <a:pPr marL="285750" lvl="0" indent="-285750">
              <a:buFont typeface="Wingdings" panose="05000000000000000000" pitchFamily="2" charset="2"/>
              <a:buChar char="v"/>
            </a:pPr>
            <a:r>
              <a:rPr lang="en-GB" dirty="0"/>
              <a:t>Winter:</a:t>
            </a:r>
          </a:p>
          <a:p>
            <a:pPr marL="285750" lvl="0" indent="-285750">
              <a:buFont typeface="Courier New" panose="02070309020205020404" pitchFamily="49" charset="0"/>
              <a:buChar char="o"/>
            </a:pPr>
            <a:r>
              <a:rPr lang="en-GB" dirty="0"/>
              <a:t>Mild with rain and snow on Troodos Mountains (usually starting before Christmas)</a:t>
            </a:r>
          </a:p>
        </p:txBody>
      </p:sp>
      <p:sp>
        <p:nvSpPr>
          <p:cNvPr id="10" name="Rectangle 9">
            <a:extLst>
              <a:ext uri="{FF2B5EF4-FFF2-40B4-BE49-F238E27FC236}">
                <a16:creationId xmlns:a16="http://schemas.microsoft.com/office/drawing/2014/main" id="{1013673E-DE12-48E9-BF4E-601C72F0F1D2}"/>
              </a:ext>
            </a:extLst>
          </p:cNvPr>
          <p:cNvSpPr/>
          <p:nvPr/>
        </p:nvSpPr>
        <p:spPr>
          <a:xfrm>
            <a:off x="7180944" y="1222920"/>
            <a:ext cx="3969898" cy="3139321"/>
          </a:xfrm>
          <a:prstGeom prst="rect">
            <a:avLst/>
          </a:prstGeom>
        </p:spPr>
        <p:txBody>
          <a:bodyPr wrap="square">
            <a:spAutoFit/>
          </a:bodyPr>
          <a:lstStyle/>
          <a:p>
            <a:r>
              <a:rPr lang="en-GB" b="1" dirty="0"/>
              <a:t>	</a:t>
            </a:r>
            <a:r>
              <a:rPr lang="en-GB" b="1" dirty="0">
                <a:solidFill>
                  <a:srgbClr val="800020"/>
                </a:solidFill>
              </a:rPr>
              <a:t>Weather</a:t>
            </a:r>
            <a:r>
              <a:rPr lang="en-GB" b="1" dirty="0"/>
              <a:t> </a:t>
            </a:r>
            <a:r>
              <a:rPr lang="en-GB" b="1" dirty="0">
                <a:solidFill>
                  <a:srgbClr val="800020"/>
                </a:solidFill>
              </a:rPr>
              <a:t>Forecast</a:t>
            </a:r>
            <a:endParaRPr lang="en-GB" dirty="0">
              <a:solidFill>
                <a:srgbClr val="800020"/>
              </a:solidFill>
            </a:endParaRPr>
          </a:p>
          <a:p>
            <a:pPr marL="285750" indent="-285750">
              <a:buFont typeface="Wingdings" panose="05000000000000000000" pitchFamily="2" charset="2"/>
              <a:buChar char="v"/>
            </a:pPr>
            <a:r>
              <a:rPr lang="en-GB" dirty="0"/>
              <a:t>You can access weather forecast for the island through various sources:</a:t>
            </a:r>
          </a:p>
          <a:p>
            <a:pPr marL="285750" lvl="0" indent="-285750">
              <a:buFont typeface="Courier New" panose="02070309020205020404" pitchFamily="49" charset="0"/>
              <a:buChar char="o"/>
            </a:pPr>
            <a:r>
              <a:rPr lang="en-GB" dirty="0"/>
              <a:t>Radio</a:t>
            </a:r>
          </a:p>
          <a:p>
            <a:pPr marL="285750" lvl="0" indent="-285750">
              <a:buFont typeface="Courier New" panose="02070309020205020404" pitchFamily="49" charset="0"/>
              <a:buChar char="o"/>
            </a:pPr>
            <a:r>
              <a:rPr lang="en-GB" dirty="0"/>
              <a:t>Television</a:t>
            </a:r>
          </a:p>
          <a:p>
            <a:pPr marL="285750" lvl="0" indent="-285750">
              <a:buFont typeface="Courier New" panose="02070309020205020404" pitchFamily="49" charset="0"/>
              <a:buChar char="o"/>
            </a:pPr>
            <a:r>
              <a:rPr lang="en-GB" dirty="0"/>
              <a:t>Newspapers: The weather forecast is published daily in the ‘Cyprus Mail’, the island’s only daily English newspaper.</a:t>
            </a:r>
          </a:p>
          <a:p>
            <a:pPr marL="285750" lvl="0" indent="-285750">
              <a:buFont typeface="Courier New" panose="02070309020205020404" pitchFamily="49" charset="0"/>
              <a:buChar char="o"/>
            </a:pPr>
            <a:r>
              <a:rPr lang="en-GB" dirty="0"/>
              <a:t>Meteorological Service Website: </a:t>
            </a:r>
            <a:r>
              <a:rPr lang="en-GB" u="sng" dirty="0">
                <a:hlinkClick r:id="rId2"/>
              </a:rPr>
              <a:t>www.moa.gov.cy</a:t>
            </a:r>
            <a:endParaRPr lang="en-GB" dirty="0"/>
          </a:p>
        </p:txBody>
      </p:sp>
      <p:pic>
        <p:nvPicPr>
          <p:cNvPr id="11" name="Picture 10">
            <a:extLst>
              <a:ext uri="{FF2B5EF4-FFF2-40B4-BE49-F238E27FC236}">
                <a16:creationId xmlns:a16="http://schemas.microsoft.com/office/drawing/2014/main" id="{DCD1345E-C0FB-4A0A-93FE-6B78518544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454" r="476" b="27143"/>
          <a:stretch/>
        </p:blipFill>
        <p:spPr>
          <a:xfrm>
            <a:off x="10477445" y="193494"/>
            <a:ext cx="1430548" cy="985641"/>
          </a:xfrm>
          <a:prstGeom prst="rect">
            <a:avLst/>
          </a:prstGeom>
        </p:spPr>
      </p:pic>
      <p:pic>
        <p:nvPicPr>
          <p:cNvPr id="5" name="Picture 4">
            <a:extLst>
              <a:ext uri="{FF2B5EF4-FFF2-40B4-BE49-F238E27FC236}">
                <a16:creationId xmlns:a16="http://schemas.microsoft.com/office/drawing/2014/main" id="{B3028D1E-4508-47D1-90C0-4614DEFF2476}"/>
              </a:ext>
            </a:extLst>
          </p:cNvPr>
          <p:cNvPicPr>
            <a:picLocks noChangeAspect="1"/>
          </p:cNvPicPr>
          <p:nvPr/>
        </p:nvPicPr>
        <p:blipFill>
          <a:blip r:embed="rId4"/>
          <a:stretch>
            <a:fillRect/>
          </a:stretch>
        </p:blipFill>
        <p:spPr>
          <a:xfrm>
            <a:off x="6934200" y="4406026"/>
            <a:ext cx="4274697" cy="2116599"/>
          </a:xfrm>
          <a:prstGeom prst="rect">
            <a:avLst/>
          </a:prstGeom>
        </p:spPr>
      </p:pic>
    </p:spTree>
    <p:extLst>
      <p:ext uri="{BB962C8B-B14F-4D97-AF65-F5344CB8AC3E}">
        <p14:creationId xmlns:p14="http://schemas.microsoft.com/office/powerpoint/2010/main" val="235091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3400" y="1600200"/>
            <a:ext cx="4114800" cy="4185761"/>
          </a:xfrm>
          <a:prstGeom prst="rect">
            <a:avLst/>
          </a:prstGeom>
        </p:spPr>
        <p:txBody>
          <a:bodyPr vert="horz" wrap="square" lIns="0" tIns="0" rIns="0" bIns="0" rtlCol="0">
            <a:spAutoFit/>
          </a:bodyPr>
          <a:lstStyle/>
          <a:p>
            <a:r>
              <a:rPr kumimoji="0" sz="2000" b="0" i="0" u="none" strike="noStrike" kern="1200" cap="none" spc="0" normalizeH="0" baseline="0" noProof="0" dirty="0">
                <a:ln>
                  <a:noFill/>
                </a:ln>
                <a:solidFill>
                  <a:srgbClr val="1A2D56"/>
                </a:solidFill>
                <a:effectLst/>
                <a:uLnTx/>
                <a:uFillTx/>
                <a:latin typeface="Calibri"/>
                <a:ea typeface="+mn-ea"/>
                <a:cs typeface="Calibri"/>
              </a:rPr>
              <a:t>	</a:t>
            </a:r>
            <a:r>
              <a:rPr lang="en-GB" sz="2000" b="0" dirty="0">
                <a:solidFill>
                  <a:srgbClr val="800020"/>
                </a:solidFill>
                <a:latin typeface="Calibri"/>
                <a:cs typeface="Calibri"/>
              </a:rPr>
              <a:t>T</a:t>
            </a:r>
            <a:r>
              <a:rPr lang="en-GB" b="1" dirty="0">
                <a:solidFill>
                  <a:srgbClr val="800020"/>
                </a:solidFill>
              </a:rPr>
              <a:t>elecommunications</a:t>
            </a:r>
            <a:endParaRPr lang="en-GB" dirty="0">
              <a:solidFill>
                <a:srgbClr val="800020"/>
              </a:solidFill>
            </a:endParaRPr>
          </a:p>
          <a:p>
            <a:pPr marL="285750" lvl="0" indent="-285750">
              <a:buFont typeface="Wingdings" panose="05000000000000000000" pitchFamily="2" charset="2"/>
              <a:buChar char="v"/>
            </a:pPr>
            <a:r>
              <a:rPr lang="en-GB" dirty="0"/>
              <a:t>Both national and international foxed voice services, Internet access and data services (both narrowband and broadband) are offered by a number of providers.</a:t>
            </a:r>
          </a:p>
          <a:p>
            <a:pPr marL="285750" lvl="0" indent="-285750">
              <a:buFont typeface="Wingdings" panose="05000000000000000000" pitchFamily="2" charset="2"/>
              <a:buChar char="v"/>
            </a:pPr>
            <a:r>
              <a:rPr lang="en-GB" dirty="0"/>
              <a:t>Making Calls:</a:t>
            </a:r>
          </a:p>
          <a:p>
            <a:pPr marL="285750" lvl="0" indent="-285750">
              <a:buFont typeface="Courier New" panose="02070309020205020404" pitchFamily="49" charset="0"/>
              <a:buChar char="o"/>
            </a:pPr>
            <a:r>
              <a:rPr lang="en-GB" dirty="0"/>
              <a:t>Call to Cyprus from abroad: dial 00357 and then the eight-digit phone number</a:t>
            </a:r>
          </a:p>
          <a:p>
            <a:pPr marL="285750" lvl="0" indent="-285750">
              <a:buFont typeface="Courier New" panose="02070309020205020404" pitchFamily="49" charset="0"/>
              <a:buChar char="o"/>
            </a:pPr>
            <a:r>
              <a:rPr lang="en-GB" dirty="0"/>
              <a:t>Calling within Cyprus: simply the eight-digit phone number</a:t>
            </a:r>
          </a:p>
          <a:p>
            <a:pPr marL="285750" lvl="0" indent="-285750">
              <a:buFont typeface="Courier New" panose="02070309020205020404" pitchFamily="49" charset="0"/>
              <a:buChar char="o"/>
            </a:pPr>
            <a:r>
              <a:rPr lang="en-GB" dirty="0"/>
              <a:t>Calling abroad: dial 00 followed by the country code and the telephone number</a:t>
            </a:r>
          </a:p>
          <a:p>
            <a:pPr marL="285750" lvl="0" indent="-285750">
              <a:buFont typeface="Wingdings" panose="05000000000000000000" pitchFamily="2" charset="2"/>
              <a:buChar char="v"/>
            </a:pPr>
            <a:r>
              <a:rPr lang="en-GB" dirty="0"/>
              <a:t>International Dialling Code for Hong Kong: 00852</a:t>
            </a:r>
          </a:p>
        </p:txBody>
      </p:sp>
      <p:sp>
        <p:nvSpPr>
          <p:cNvPr id="4" name="object 4"/>
          <p:cNvSpPr/>
          <p:nvPr/>
        </p:nvSpPr>
        <p:spPr>
          <a:xfrm>
            <a:off x="10913364" y="0"/>
            <a:ext cx="1278635" cy="107746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txBox="1">
            <a:spLocks noGrp="1"/>
          </p:cNvSpPr>
          <p:nvPr>
            <p:ph type="title"/>
          </p:nvPr>
        </p:nvSpPr>
        <p:spPr>
          <a:xfrm>
            <a:off x="1308736" y="394871"/>
            <a:ext cx="6096000" cy="677108"/>
          </a:xfrm>
          <a:prstGeom prst="rect">
            <a:avLst/>
          </a:prstGeom>
        </p:spPr>
        <p:txBody>
          <a:bodyPr vert="horz" wrap="square" lIns="0" tIns="0" rIns="0" bIns="0" rtlCol="0">
            <a:spAutoFit/>
          </a:bodyPr>
          <a:lstStyle/>
          <a:p>
            <a:pPr marL="12700">
              <a:lnSpc>
                <a:spcPct val="100000"/>
              </a:lnSpc>
            </a:pPr>
            <a:r>
              <a:rPr lang="en-GB" b="1" spc="-5" dirty="0">
                <a:solidFill>
                  <a:srgbClr val="800020"/>
                </a:solidFill>
              </a:rPr>
              <a:t>COMMUNICATIONS</a:t>
            </a:r>
            <a:endParaRPr b="1" spc="-10" dirty="0">
              <a:solidFill>
                <a:srgbClr val="800020"/>
              </a:solidFil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
        <p:nvSpPr>
          <p:cNvPr id="8" name="object 3">
            <a:extLst>
              <a:ext uri="{FF2B5EF4-FFF2-40B4-BE49-F238E27FC236}">
                <a16:creationId xmlns:a16="http://schemas.microsoft.com/office/drawing/2014/main" id="{232617D1-2D59-4A66-BF24-75DE521F0951}"/>
              </a:ext>
            </a:extLst>
          </p:cNvPr>
          <p:cNvSpPr txBox="1"/>
          <p:nvPr/>
        </p:nvSpPr>
        <p:spPr>
          <a:xfrm>
            <a:off x="5562600" y="1260034"/>
            <a:ext cx="6096000" cy="5262979"/>
          </a:xfrm>
          <a:prstGeom prst="rect">
            <a:avLst/>
          </a:prstGeom>
        </p:spPr>
        <p:txBody>
          <a:bodyPr vert="horz" wrap="square" lIns="0" tIns="0" rIns="0" bIns="0" rtlCol="0">
            <a:spAutoFit/>
          </a:bodyPr>
          <a:lstStyle/>
          <a:p>
            <a:r>
              <a:rPr lang="en-GB" dirty="0"/>
              <a:t>	</a:t>
            </a:r>
            <a:r>
              <a:rPr lang="en-GB" b="1" dirty="0">
                <a:solidFill>
                  <a:srgbClr val="800020"/>
                </a:solidFill>
              </a:rPr>
              <a:t>Directory</a:t>
            </a:r>
            <a:r>
              <a:rPr lang="en-GB" b="1" dirty="0"/>
              <a:t> </a:t>
            </a:r>
            <a:r>
              <a:rPr lang="en-GB" b="1" dirty="0">
                <a:solidFill>
                  <a:srgbClr val="800020"/>
                </a:solidFill>
              </a:rPr>
              <a:t>Inquiries</a:t>
            </a:r>
            <a:endParaRPr lang="en-GB" dirty="0">
              <a:solidFill>
                <a:srgbClr val="800020"/>
              </a:solidFill>
            </a:endParaRPr>
          </a:p>
          <a:p>
            <a:pPr marL="285750" lvl="0" indent="-285750">
              <a:buFont typeface="Wingdings" panose="05000000000000000000" pitchFamily="2" charset="2"/>
              <a:buChar char="v"/>
            </a:pPr>
            <a:r>
              <a:rPr lang="en-GB" dirty="0"/>
              <a:t>A 24-hour service for directory inquiries in Cyprus is available by dialling: 11892 or 11822 or 11800 or 11833 or 11811.</a:t>
            </a:r>
          </a:p>
          <a:p>
            <a:pPr marL="285750" lvl="0" indent="-285750">
              <a:buFont typeface="Wingdings" panose="05000000000000000000" pitchFamily="2" charset="2"/>
              <a:buChar char="v"/>
            </a:pPr>
            <a:r>
              <a:rPr lang="en-GB" dirty="0"/>
              <a:t>Information for foreign customers, country codes and area codes can be obtained by dialling: 11894.</a:t>
            </a:r>
          </a:p>
          <a:p>
            <a:pPr lvl="0"/>
            <a:endParaRPr lang="en-GB" dirty="0"/>
          </a:p>
          <a:p>
            <a:r>
              <a:rPr lang="en-GB" b="1" dirty="0"/>
              <a:t>	</a:t>
            </a:r>
            <a:r>
              <a:rPr lang="en-GB" b="1" dirty="0">
                <a:solidFill>
                  <a:srgbClr val="800020"/>
                </a:solidFill>
              </a:rPr>
              <a:t>Post</a:t>
            </a:r>
            <a:r>
              <a:rPr lang="en-GB" b="1" dirty="0"/>
              <a:t> </a:t>
            </a:r>
            <a:r>
              <a:rPr lang="en-GB" b="1" dirty="0">
                <a:solidFill>
                  <a:srgbClr val="800020"/>
                </a:solidFill>
              </a:rPr>
              <a:t>Offices</a:t>
            </a:r>
            <a:endParaRPr lang="en-GB" dirty="0">
              <a:solidFill>
                <a:srgbClr val="800020"/>
              </a:solidFill>
            </a:endParaRPr>
          </a:p>
          <a:p>
            <a:pPr marL="285750" lvl="0" indent="-285750">
              <a:buFont typeface="Wingdings" panose="05000000000000000000" pitchFamily="2" charset="2"/>
              <a:buChar char="v"/>
            </a:pPr>
            <a:r>
              <a:rPr lang="en-GB" dirty="0"/>
              <a:t>You can send mail from post offices located throughout the island and at the airports, or using the yellow mailboxes on the street. Stamps may be purchased from all post offices, postal agencies, as well as from many hotels, newsstands, kiosks, etc.</a:t>
            </a:r>
          </a:p>
          <a:p>
            <a:pPr lvl="0"/>
            <a:endParaRPr lang="en-GB" dirty="0"/>
          </a:p>
          <a:p>
            <a:r>
              <a:rPr lang="en-GB" b="1" dirty="0"/>
              <a:t>	</a:t>
            </a:r>
            <a:r>
              <a:rPr lang="en-GB" b="1" dirty="0">
                <a:solidFill>
                  <a:srgbClr val="800020"/>
                </a:solidFill>
              </a:rPr>
              <a:t>Courier</a:t>
            </a:r>
            <a:r>
              <a:rPr lang="en-GB" b="1" dirty="0"/>
              <a:t> </a:t>
            </a:r>
            <a:r>
              <a:rPr lang="en-GB" b="1" dirty="0">
                <a:solidFill>
                  <a:srgbClr val="800020"/>
                </a:solidFill>
              </a:rPr>
              <a:t>Services</a:t>
            </a:r>
            <a:endParaRPr lang="en-GB" dirty="0">
              <a:solidFill>
                <a:srgbClr val="800020"/>
              </a:solidFill>
            </a:endParaRPr>
          </a:p>
          <a:p>
            <a:pPr marL="285750" lvl="0" indent="-285750">
              <a:buFont typeface="Wingdings" panose="05000000000000000000" pitchFamily="2" charset="2"/>
              <a:buChar char="v"/>
            </a:pPr>
            <a:r>
              <a:rPr lang="en-GB" dirty="0"/>
              <a:t>Courier Services are available by the relevant section of the Postal Services, and by private companies, in all towns.</a:t>
            </a:r>
          </a:p>
          <a:p>
            <a:pPr marL="285750" indent="-285750">
              <a:buFont typeface="Wingdings" panose="05000000000000000000" pitchFamily="2" charset="2"/>
              <a:buChar char="v"/>
            </a:pPr>
            <a:r>
              <a:rPr lang="en-GB" dirty="0"/>
              <a:t>Whilst airmail letters take approximately three to four days to Europe, courier services offer a speedier ‘next day or sooner’ delivery service</a:t>
            </a:r>
          </a:p>
        </p:txBody>
      </p:sp>
    </p:spTree>
    <p:extLst>
      <p:ext uri="{BB962C8B-B14F-4D97-AF65-F5344CB8AC3E}">
        <p14:creationId xmlns:p14="http://schemas.microsoft.com/office/powerpoint/2010/main" val="232739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78167" y="1834515"/>
            <a:ext cx="4114800" cy="1969770"/>
          </a:xfrm>
          <a:prstGeom prst="rect">
            <a:avLst/>
          </a:prstGeom>
        </p:spPr>
        <p:txBody>
          <a:bodyPr vert="horz" wrap="square" lIns="0" tIns="0" rIns="0" bIns="0" rtlCol="0">
            <a:spAutoFit/>
          </a:bodyPr>
          <a:lstStyle/>
          <a:p>
            <a:r>
              <a:rPr kumimoji="0" sz="2000" b="0" i="0" u="none" strike="noStrike" kern="1200" cap="none" spc="0" normalizeH="0" baseline="0" noProof="0" dirty="0">
                <a:ln>
                  <a:noFill/>
                </a:ln>
                <a:solidFill>
                  <a:srgbClr val="1A2D56"/>
                </a:solidFill>
                <a:effectLst/>
                <a:uLnTx/>
                <a:uFillTx/>
                <a:latin typeface="Calibri"/>
                <a:ea typeface="+mn-ea"/>
                <a:cs typeface="Calibri"/>
              </a:rPr>
              <a:t>	</a:t>
            </a:r>
            <a:r>
              <a:rPr lang="en-GB" sz="2000" b="0" dirty="0">
                <a:solidFill>
                  <a:srgbClr val="800020"/>
                </a:solidFill>
                <a:latin typeface="Calibri"/>
                <a:cs typeface="Calibri"/>
              </a:rPr>
              <a:t>Languages </a:t>
            </a:r>
          </a:p>
          <a:p>
            <a:endParaRPr lang="en-GB" dirty="0">
              <a:solidFill>
                <a:srgbClr val="800020"/>
              </a:solidFill>
            </a:endParaRPr>
          </a:p>
          <a:p>
            <a:pPr marL="285750" lvl="0" indent="-285750">
              <a:buFont typeface="Wingdings" panose="05000000000000000000" pitchFamily="2" charset="2"/>
              <a:buChar char="v"/>
            </a:pPr>
            <a:r>
              <a:rPr lang="en-GB" dirty="0"/>
              <a:t>The official languages of the island are Greek and Turkish, whilst English is widely spoken. French, German and Russian are also spoken within the tourism industry.</a:t>
            </a:r>
          </a:p>
        </p:txBody>
      </p:sp>
      <p:sp>
        <p:nvSpPr>
          <p:cNvPr id="4" name="object 4"/>
          <p:cNvSpPr/>
          <p:nvPr/>
        </p:nvSpPr>
        <p:spPr>
          <a:xfrm>
            <a:off x="10913364" y="0"/>
            <a:ext cx="1278635" cy="107746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txBox="1">
            <a:spLocks noGrp="1"/>
          </p:cNvSpPr>
          <p:nvPr>
            <p:ph type="title"/>
          </p:nvPr>
        </p:nvSpPr>
        <p:spPr>
          <a:xfrm>
            <a:off x="1219200" y="241563"/>
            <a:ext cx="5423535" cy="1354217"/>
          </a:xfrm>
          <a:prstGeom prst="rect">
            <a:avLst/>
          </a:prstGeom>
        </p:spPr>
        <p:txBody>
          <a:bodyPr vert="horz" wrap="square" lIns="0" tIns="0" rIns="0" bIns="0" rtlCol="0">
            <a:spAutoFit/>
          </a:bodyPr>
          <a:lstStyle/>
          <a:p>
            <a:pPr marL="12700">
              <a:lnSpc>
                <a:spcPct val="100000"/>
              </a:lnSpc>
            </a:pPr>
            <a:r>
              <a:rPr lang="en-GB" b="1" spc="-5" dirty="0">
                <a:solidFill>
                  <a:srgbClr val="800020"/>
                </a:solidFill>
              </a:rPr>
              <a:t>LANGUAGES &amp; RELIGIONS</a:t>
            </a:r>
            <a:endParaRPr b="1" spc="-10" dirty="0">
              <a:solidFill>
                <a:srgbClr val="800020"/>
              </a:solidFil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
        <p:nvSpPr>
          <p:cNvPr id="9" name="object 3">
            <a:extLst>
              <a:ext uri="{FF2B5EF4-FFF2-40B4-BE49-F238E27FC236}">
                <a16:creationId xmlns:a16="http://schemas.microsoft.com/office/drawing/2014/main" id="{3F1CAF11-97FB-4936-AD48-00F05584FB3C}"/>
              </a:ext>
            </a:extLst>
          </p:cNvPr>
          <p:cNvSpPr txBox="1"/>
          <p:nvPr/>
        </p:nvSpPr>
        <p:spPr>
          <a:xfrm>
            <a:off x="6248400" y="2819400"/>
            <a:ext cx="4114800" cy="3077766"/>
          </a:xfrm>
          <a:prstGeom prst="rect">
            <a:avLst/>
          </a:prstGeom>
        </p:spPr>
        <p:txBody>
          <a:bodyPr vert="horz" wrap="square" lIns="0" tIns="0" rIns="0" bIns="0" rtlCol="0">
            <a:spAutoFit/>
          </a:bodyPr>
          <a:lstStyle/>
          <a:p>
            <a:r>
              <a:rPr kumimoji="0" sz="2000" b="0" i="0" u="none" strike="noStrike" kern="1200" cap="none" spc="0" normalizeH="0" baseline="0" noProof="0" dirty="0">
                <a:ln>
                  <a:noFill/>
                </a:ln>
                <a:solidFill>
                  <a:srgbClr val="1A2D56"/>
                </a:solidFill>
                <a:effectLst/>
                <a:uLnTx/>
                <a:uFillTx/>
                <a:latin typeface="Calibri"/>
                <a:ea typeface="+mn-ea"/>
                <a:cs typeface="Calibri"/>
              </a:rPr>
              <a:t>	</a:t>
            </a:r>
            <a:r>
              <a:rPr lang="en-GB" sz="2000" b="0" dirty="0">
                <a:solidFill>
                  <a:srgbClr val="800020"/>
                </a:solidFill>
                <a:latin typeface="Calibri"/>
                <a:cs typeface="Calibri"/>
              </a:rPr>
              <a:t>Religion </a:t>
            </a:r>
          </a:p>
          <a:p>
            <a:endParaRPr lang="en-GB" dirty="0">
              <a:solidFill>
                <a:srgbClr val="800020"/>
              </a:solidFill>
            </a:endParaRPr>
          </a:p>
          <a:p>
            <a:pPr marL="285750" lvl="0" indent="-285750">
              <a:buFont typeface="Wingdings" panose="05000000000000000000" pitchFamily="2" charset="2"/>
              <a:buChar char="v"/>
            </a:pPr>
            <a:r>
              <a:rPr lang="en-GB" dirty="0"/>
              <a:t>Cyprus enjoys an exceedingly high level of freedom of worship. While the majority of Greek-Cypriots are Greek Orthodox Christians, other denominations are represented on the island, including Armenians, Maronites and Roman Catholics. The Turkish-Cypriot community is predominantly Muslim</a:t>
            </a:r>
          </a:p>
        </p:txBody>
      </p:sp>
      <p:pic>
        <p:nvPicPr>
          <p:cNvPr id="2" name="Picture 1">
            <a:extLst>
              <a:ext uri="{FF2B5EF4-FFF2-40B4-BE49-F238E27FC236}">
                <a16:creationId xmlns:a16="http://schemas.microsoft.com/office/drawing/2014/main" id="{2F82D062-E9EC-420A-BDEA-56F675C0489C}"/>
              </a:ext>
            </a:extLst>
          </p:cNvPr>
          <p:cNvPicPr>
            <a:picLocks noChangeAspect="1"/>
          </p:cNvPicPr>
          <p:nvPr/>
        </p:nvPicPr>
        <p:blipFill>
          <a:blip r:embed="rId4"/>
          <a:stretch>
            <a:fillRect/>
          </a:stretch>
        </p:blipFill>
        <p:spPr>
          <a:xfrm>
            <a:off x="6934200" y="838542"/>
            <a:ext cx="2914650" cy="1514475"/>
          </a:xfrm>
          <a:prstGeom prst="rect">
            <a:avLst/>
          </a:prstGeom>
        </p:spPr>
      </p:pic>
      <p:pic>
        <p:nvPicPr>
          <p:cNvPr id="8" name="Picture 7">
            <a:extLst>
              <a:ext uri="{FF2B5EF4-FFF2-40B4-BE49-F238E27FC236}">
                <a16:creationId xmlns:a16="http://schemas.microsoft.com/office/drawing/2014/main" id="{4B58B553-BFAB-4A95-89DA-8703ECC5C8E1}"/>
              </a:ext>
            </a:extLst>
          </p:cNvPr>
          <p:cNvPicPr>
            <a:picLocks noChangeAspect="1"/>
          </p:cNvPicPr>
          <p:nvPr/>
        </p:nvPicPr>
        <p:blipFill>
          <a:blip r:embed="rId5"/>
          <a:stretch>
            <a:fillRect/>
          </a:stretch>
        </p:blipFill>
        <p:spPr>
          <a:xfrm>
            <a:off x="838200" y="4048579"/>
            <a:ext cx="4324350" cy="2276021"/>
          </a:xfrm>
          <a:prstGeom prst="rect">
            <a:avLst/>
          </a:prstGeom>
        </p:spPr>
      </p:pic>
    </p:spTree>
    <p:extLst>
      <p:ext uri="{BB962C8B-B14F-4D97-AF65-F5344CB8AC3E}">
        <p14:creationId xmlns:p14="http://schemas.microsoft.com/office/powerpoint/2010/main" val="85094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78167" y="1539087"/>
            <a:ext cx="4222434" cy="5570756"/>
          </a:xfrm>
          <a:prstGeom prst="rect">
            <a:avLst/>
          </a:prstGeom>
        </p:spPr>
        <p:txBody>
          <a:bodyPr vert="horz" wrap="square" lIns="0" tIns="0" rIns="0" bIns="0" rtlCol="0">
            <a:spAutoFit/>
          </a:bodyPr>
          <a:lstStyle/>
          <a:p>
            <a:pPr algn="just"/>
            <a:r>
              <a:rPr kumimoji="0" sz="2000" b="0" i="0" u="none" strike="noStrike" kern="1200" cap="none" spc="0" normalizeH="0" baseline="0" noProof="0" dirty="0">
                <a:ln>
                  <a:noFill/>
                </a:ln>
                <a:solidFill>
                  <a:srgbClr val="1A2D56"/>
                </a:solidFill>
                <a:effectLst/>
                <a:uLnTx/>
                <a:uFillTx/>
                <a:latin typeface="Calibri"/>
                <a:ea typeface="+mn-ea"/>
                <a:cs typeface="Calibri"/>
              </a:rPr>
              <a:t>	</a:t>
            </a:r>
            <a:r>
              <a:rPr lang="en-GB" sz="2000" b="0" dirty="0">
                <a:solidFill>
                  <a:srgbClr val="800020"/>
                </a:solidFill>
                <a:latin typeface="Calibri"/>
                <a:cs typeface="Calibri"/>
              </a:rPr>
              <a:t>Currency </a:t>
            </a:r>
          </a:p>
          <a:p>
            <a:pPr algn="just"/>
            <a:endParaRPr lang="en-GB" dirty="0">
              <a:solidFill>
                <a:srgbClr val="800020"/>
              </a:solidFill>
            </a:endParaRPr>
          </a:p>
          <a:p>
            <a:pPr marL="285750" indent="-285750" algn="just">
              <a:buFont typeface="Wingdings" panose="05000000000000000000" pitchFamily="2" charset="2"/>
              <a:buChar char="v"/>
            </a:pPr>
            <a:r>
              <a:rPr lang="en-GB" dirty="0"/>
              <a:t>On January 01, 2008, the Republic of Cyprus introduced the Euro (€) as its official currency, replacing the Cyprus pound (CY£) as the legal tender of Cyprus, at the irrevocable fixed exchange rate of €1 = CY£ 0,585274.</a:t>
            </a:r>
          </a:p>
          <a:p>
            <a:pPr algn="just"/>
            <a:endParaRPr lang="en-GB" dirty="0"/>
          </a:p>
          <a:p>
            <a:pPr marL="285750" indent="-285750" algn="just">
              <a:buFont typeface="Wingdings" panose="05000000000000000000" pitchFamily="2" charset="2"/>
              <a:buChar char="v"/>
            </a:pPr>
            <a:r>
              <a:rPr lang="en-GB" dirty="0"/>
              <a:t>There are seven denominations in Euro banknotes: 5, 10, 20, 50, 100, 200 and 500. They are all distinguished by a different colour and size, with the higher the denomination, the bigger the size.</a:t>
            </a:r>
          </a:p>
          <a:p>
            <a:pPr algn="just"/>
            <a:endParaRPr lang="en-GB" dirty="0"/>
          </a:p>
          <a:p>
            <a:pPr marL="285750" indent="-285750" algn="just">
              <a:buFont typeface="Wingdings" panose="05000000000000000000" pitchFamily="2" charset="2"/>
              <a:buChar char="v"/>
            </a:pPr>
            <a:r>
              <a:rPr lang="en-GB" dirty="0"/>
              <a:t>One Euro is divided into 100 cent. There are eight Euro coins: 1, 2, 5, 10, 20 and 50 cent, and 1 and 2 Euro. </a:t>
            </a:r>
          </a:p>
          <a:p>
            <a:pPr marL="285750" indent="-285750" algn="just">
              <a:buFont typeface="Wingdings" panose="05000000000000000000" pitchFamily="2" charset="2"/>
              <a:buChar char="v"/>
            </a:pPr>
            <a:endParaRPr lang="en-GB" dirty="0"/>
          </a:p>
          <a:p>
            <a:pPr marL="285750" lvl="0" indent="-285750" algn="just">
              <a:buFont typeface="Wingdings" panose="05000000000000000000" pitchFamily="2" charset="2"/>
              <a:buChar char="v"/>
            </a:pPr>
            <a:endParaRPr lang="en-GB" dirty="0"/>
          </a:p>
        </p:txBody>
      </p:sp>
      <p:sp>
        <p:nvSpPr>
          <p:cNvPr id="4" name="object 4"/>
          <p:cNvSpPr/>
          <p:nvPr/>
        </p:nvSpPr>
        <p:spPr>
          <a:xfrm>
            <a:off x="10913364" y="0"/>
            <a:ext cx="1278635" cy="107746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txBox="1">
            <a:spLocks noGrp="1"/>
          </p:cNvSpPr>
          <p:nvPr>
            <p:ph type="title"/>
          </p:nvPr>
        </p:nvSpPr>
        <p:spPr>
          <a:xfrm>
            <a:off x="1371600" y="384733"/>
            <a:ext cx="5423535" cy="677108"/>
          </a:xfrm>
          <a:prstGeom prst="rect">
            <a:avLst/>
          </a:prstGeom>
        </p:spPr>
        <p:txBody>
          <a:bodyPr vert="horz" wrap="square" lIns="0" tIns="0" rIns="0" bIns="0" rtlCol="0">
            <a:spAutoFit/>
          </a:bodyPr>
          <a:lstStyle/>
          <a:p>
            <a:pPr marL="12700">
              <a:lnSpc>
                <a:spcPct val="100000"/>
              </a:lnSpc>
            </a:pPr>
            <a:r>
              <a:rPr lang="en-GB" b="1" spc="-5" dirty="0">
                <a:solidFill>
                  <a:srgbClr val="800020"/>
                </a:solidFill>
              </a:rPr>
              <a:t>MONEY &amp; CURRENCY</a:t>
            </a:r>
            <a:endParaRPr b="1" spc="-10" dirty="0">
              <a:solidFill>
                <a:srgbClr val="800020"/>
              </a:solidFil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
        <p:nvSpPr>
          <p:cNvPr id="9" name="object 3">
            <a:extLst>
              <a:ext uri="{FF2B5EF4-FFF2-40B4-BE49-F238E27FC236}">
                <a16:creationId xmlns:a16="http://schemas.microsoft.com/office/drawing/2014/main" id="{3F1CAF11-97FB-4936-AD48-00F05584FB3C}"/>
              </a:ext>
            </a:extLst>
          </p:cNvPr>
          <p:cNvSpPr txBox="1"/>
          <p:nvPr/>
        </p:nvSpPr>
        <p:spPr>
          <a:xfrm>
            <a:off x="6248400" y="2819400"/>
            <a:ext cx="4114800" cy="307777"/>
          </a:xfrm>
          <a:prstGeom prst="rect">
            <a:avLst/>
          </a:prstGeom>
        </p:spPr>
        <p:txBody>
          <a:bodyPr vert="horz" wrap="square" lIns="0" tIns="0" rIns="0" bIns="0" rtlCol="0">
            <a:spAutoFit/>
          </a:bodyPr>
          <a:lstStyle/>
          <a:p>
            <a:r>
              <a:rPr kumimoji="0" sz="2000" b="0" i="0" u="none" strike="noStrike" kern="1200" cap="none" spc="0" normalizeH="0" baseline="0" noProof="0" dirty="0">
                <a:ln>
                  <a:noFill/>
                </a:ln>
                <a:solidFill>
                  <a:srgbClr val="1A2D56"/>
                </a:solidFill>
                <a:effectLst/>
                <a:uLnTx/>
                <a:uFillTx/>
                <a:latin typeface="Calibri"/>
                <a:ea typeface="+mn-ea"/>
                <a:cs typeface="Calibri"/>
              </a:rPr>
              <a:t>	</a:t>
            </a:r>
            <a:endParaRPr lang="en-GB" dirty="0"/>
          </a:p>
        </p:txBody>
      </p:sp>
      <p:sp>
        <p:nvSpPr>
          <p:cNvPr id="10" name="object 3">
            <a:extLst>
              <a:ext uri="{FF2B5EF4-FFF2-40B4-BE49-F238E27FC236}">
                <a16:creationId xmlns:a16="http://schemas.microsoft.com/office/drawing/2014/main" id="{9EB06FC2-23B0-460C-8C01-7019B17AC99F}"/>
              </a:ext>
            </a:extLst>
          </p:cNvPr>
          <p:cNvSpPr txBox="1"/>
          <p:nvPr/>
        </p:nvSpPr>
        <p:spPr>
          <a:xfrm>
            <a:off x="5715000" y="1447800"/>
            <a:ext cx="5791200" cy="5324535"/>
          </a:xfrm>
          <a:prstGeom prst="rect">
            <a:avLst/>
          </a:prstGeom>
        </p:spPr>
        <p:txBody>
          <a:bodyPr vert="horz" wrap="square" lIns="0" tIns="0" rIns="0" bIns="0" rtlCol="0">
            <a:spAutoFit/>
          </a:bodyPr>
          <a:lstStyle/>
          <a:p>
            <a:pPr algn="ctr"/>
            <a:r>
              <a:rPr kumimoji="0" sz="2000" b="0" i="0" u="none" strike="noStrike" kern="1200" cap="none" spc="0" normalizeH="0" baseline="0" noProof="0" dirty="0">
                <a:ln>
                  <a:noFill/>
                </a:ln>
                <a:solidFill>
                  <a:srgbClr val="1A2D56"/>
                </a:solidFill>
                <a:effectLst/>
                <a:uLnTx/>
                <a:uFillTx/>
                <a:latin typeface="Calibri"/>
                <a:ea typeface="+mn-ea"/>
                <a:cs typeface="Calibri"/>
              </a:rPr>
              <a:t>	</a:t>
            </a:r>
            <a:r>
              <a:rPr lang="en-GB" sz="2000" b="0" dirty="0">
                <a:solidFill>
                  <a:srgbClr val="800020"/>
                </a:solidFill>
                <a:latin typeface="Calibri"/>
                <a:cs typeface="Calibri"/>
              </a:rPr>
              <a:t>Currency Exchange</a:t>
            </a:r>
          </a:p>
          <a:p>
            <a:pPr algn="just"/>
            <a:endParaRPr lang="en-GB" dirty="0">
              <a:solidFill>
                <a:srgbClr val="800020"/>
              </a:solidFill>
            </a:endParaRPr>
          </a:p>
          <a:p>
            <a:pPr marL="285750" lvl="0" indent="-285750">
              <a:buFont typeface="Wingdings" panose="05000000000000000000" pitchFamily="2" charset="2"/>
              <a:buChar char="v"/>
            </a:pPr>
            <a:r>
              <a:rPr lang="en-GB" dirty="0"/>
              <a:t>All banks operating in Cyprus offer foreign currency exchange services and quote the exchange rates of the Euro against all major foreign currencies daily. </a:t>
            </a:r>
          </a:p>
          <a:p>
            <a:pPr marL="285750" lvl="0" indent="-285750">
              <a:buFont typeface="Wingdings" panose="05000000000000000000" pitchFamily="2" charset="2"/>
              <a:buChar char="v"/>
            </a:pPr>
            <a:r>
              <a:rPr lang="en-GB" dirty="0"/>
              <a:t>There Foreign currency can also be exchanged at hotels. More detailed information concerning exchange rates can be obtained from the </a:t>
            </a:r>
            <a:r>
              <a:rPr lang="en-GB" u="sng" dirty="0">
                <a:hlinkClick r:id="rId5"/>
              </a:rPr>
              <a:t>Central Bank of Cyprus</a:t>
            </a:r>
            <a:r>
              <a:rPr lang="en-GB" dirty="0"/>
              <a:t>.</a:t>
            </a:r>
          </a:p>
          <a:p>
            <a:pPr lvl="0"/>
            <a:endParaRPr lang="en-GB" dirty="0"/>
          </a:p>
          <a:p>
            <a:pPr algn="ctr"/>
            <a:r>
              <a:rPr lang="en-GB" sz="2000" b="1" dirty="0">
                <a:solidFill>
                  <a:srgbClr val="800020"/>
                </a:solidFill>
              </a:rPr>
              <a:t> </a:t>
            </a:r>
            <a:r>
              <a:rPr lang="en-GB" sz="2000" dirty="0">
                <a:solidFill>
                  <a:srgbClr val="800020"/>
                </a:solidFill>
              </a:rPr>
              <a:t>Import/Export – Banknotes, Currency and/or Gold</a:t>
            </a:r>
            <a:endParaRPr lang="en-GB" dirty="0"/>
          </a:p>
          <a:p>
            <a:pPr marL="285750" lvl="0" indent="-285750">
              <a:buFont typeface="Wingdings" panose="05000000000000000000" pitchFamily="2" charset="2"/>
              <a:buChar char="v"/>
            </a:pPr>
            <a:r>
              <a:rPr lang="en-GB" dirty="0"/>
              <a:t>There are no restrictions on the import and export of cash or gold for travellers from and to another EU Member State.</a:t>
            </a:r>
          </a:p>
          <a:p>
            <a:pPr marL="285750" lvl="0" indent="-285750">
              <a:buFont typeface="Wingdings" panose="05000000000000000000" pitchFamily="2" charset="2"/>
              <a:buChar char="v"/>
            </a:pPr>
            <a:r>
              <a:rPr lang="en-GB" dirty="0"/>
              <a:t>However, travellers arriving from, and departing to, another EU Member State or a third country and carrying a sum of Euros 10,000 or more - in any currency, in cash (banknotes and bearer negotiable instruments) or gold - must be declared at  Customs.</a:t>
            </a:r>
          </a:p>
          <a:p>
            <a:pPr marL="285750" lvl="0" indent="-285750" algn="just">
              <a:buFont typeface="Wingdings" panose="05000000000000000000" pitchFamily="2" charset="2"/>
              <a:buChar char="v"/>
            </a:pPr>
            <a:endParaRPr lang="en-GB" dirty="0"/>
          </a:p>
        </p:txBody>
      </p:sp>
    </p:spTree>
    <p:extLst>
      <p:ext uri="{BB962C8B-B14F-4D97-AF65-F5344CB8AC3E}">
        <p14:creationId xmlns:p14="http://schemas.microsoft.com/office/powerpoint/2010/main" val="384323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5922" y="1147617"/>
            <a:ext cx="5048956" cy="2523768"/>
          </a:xfrm>
          <a:prstGeom prst="rect">
            <a:avLst/>
          </a:prstGeom>
        </p:spPr>
        <p:txBody>
          <a:bodyPr vert="horz" wrap="square" lIns="0" tIns="0" rIns="0" bIns="0" rtlCol="0">
            <a:spAutoFit/>
          </a:bodyPr>
          <a:lstStyle/>
          <a:p>
            <a:pPr algn="just"/>
            <a:r>
              <a:rPr kumimoji="0" sz="2000" b="0" i="0" u="none" strike="noStrike" kern="1200" cap="none" spc="0" normalizeH="0" baseline="0" noProof="0" dirty="0">
                <a:ln>
                  <a:noFill/>
                </a:ln>
                <a:solidFill>
                  <a:srgbClr val="1A2D56"/>
                </a:solidFill>
                <a:effectLst/>
                <a:uLnTx/>
                <a:uFillTx/>
                <a:latin typeface="Calibri"/>
                <a:ea typeface="+mn-ea"/>
                <a:cs typeface="Calibri"/>
              </a:rPr>
              <a:t>	</a:t>
            </a:r>
            <a:r>
              <a:rPr lang="en-GB" sz="2000" b="0" dirty="0">
                <a:solidFill>
                  <a:srgbClr val="800020"/>
                </a:solidFill>
                <a:latin typeface="Calibri"/>
                <a:cs typeface="Calibri"/>
              </a:rPr>
              <a:t>Safety in Cyprus </a:t>
            </a:r>
            <a:endParaRPr lang="en-GB" dirty="0">
              <a:solidFill>
                <a:srgbClr val="800020"/>
              </a:solidFill>
            </a:endParaRPr>
          </a:p>
          <a:p>
            <a:pPr marL="285750" lvl="0" indent="-285750">
              <a:buFont typeface="Wingdings" panose="05000000000000000000" pitchFamily="2" charset="2"/>
              <a:buChar char="v"/>
            </a:pPr>
            <a:r>
              <a:rPr lang="en-GB" dirty="0"/>
              <a:t>Cyprus has an excellent reputation for being a safe and friendly place. </a:t>
            </a:r>
          </a:p>
          <a:p>
            <a:pPr marL="285750" lvl="0" indent="-285750">
              <a:buFont typeface="Wingdings" panose="05000000000000000000" pitchFamily="2" charset="2"/>
              <a:buChar char="v"/>
            </a:pPr>
            <a:r>
              <a:rPr lang="en-GB" dirty="0"/>
              <a:t>Crime in Cyprus is, comparatively, at a very low level. </a:t>
            </a:r>
          </a:p>
          <a:p>
            <a:pPr marL="285750" lvl="0" indent="-285750">
              <a:buFont typeface="Wingdings" panose="05000000000000000000" pitchFamily="2" charset="2"/>
              <a:buChar char="v"/>
            </a:pPr>
            <a:r>
              <a:rPr lang="en-GB" dirty="0"/>
              <a:t>The Police Force is always ready to provide any assistance to persons who need help. </a:t>
            </a:r>
          </a:p>
          <a:p>
            <a:pPr marL="285750" indent="-285750" algn="just">
              <a:buFont typeface="Wingdings" panose="05000000000000000000" pitchFamily="2" charset="2"/>
              <a:buChar char="v"/>
            </a:pPr>
            <a:endParaRPr lang="en-GB" dirty="0"/>
          </a:p>
          <a:p>
            <a:pPr marL="285750" lvl="0" indent="-285750" algn="just">
              <a:buFont typeface="Wingdings" panose="05000000000000000000" pitchFamily="2" charset="2"/>
              <a:buChar char="v"/>
            </a:pPr>
            <a:endParaRPr lang="en-GB" dirty="0"/>
          </a:p>
        </p:txBody>
      </p:sp>
      <p:sp>
        <p:nvSpPr>
          <p:cNvPr id="4" name="object 4"/>
          <p:cNvSpPr/>
          <p:nvPr/>
        </p:nvSpPr>
        <p:spPr>
          <a:xfrm>
            <a:off x="10913364" y="0"/>
            <a:ext cx="1278635" cy="107746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txBox="1">
            <a:spLocks noGrp="1"/>
          </p:cNvSpPr>
          <p:nvPr>
            <p:ph type="title"/>
          </p:nvPr>
        </p:nvSpPr>
        <p:spPr>
          <a:xfrm>
            <a:off x="1295400" y="356620"/>
            <a:ext cx="5423535" cy="677108"/>
          </a:xfrm>
          <a:prstGeom prst="rect">
            <a:avLst/>
          </a:prstGeom>
        </p:spPr>
        <p:txBody>
          <a:bodyPr vert="horz" wrap="square" lIns="0" tIns="0" rIns="0" bIns="0" rtlCol="0">
            <a:spAutoFit/>
          </a:bodyPr>
          <a:lstStyle/>
          <a:p>
            <a:pPr marL="12700">
              <a:lnSpc>
                <a:spcPct val="100000"/>
              </a:lnSpc>
            </a:pPr>
            <a:r>
              <a:rPr lang="en-GB" b="1" spc="-5" dirty="0">
                <a:solidFill>
                  <a:srgbClr val="800020"/>
                </a:solidFill>
              </a:rPr>
              <a:t>HEALTH &amp; SAFETY</a:t>
            </a:r>
            <a:endParaRPr b="1" spc="-10" dirty="0">
              <a:solidFill>
                <a:srgbClr val="800020"/>
              </a:solidFil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
        <p:nvSpPr>
          <p:cNvPr id="9" name="object 3">
            <a:extLst>
              <a:ext uri="{FF2B5EF4-FFF2-40B4-BE49-F238E27FC236}">
                <a16:creationId xmlns:a16="http://schemas.microsoft.com/office/drawing/2014/main" id="{3F1CAF11-97FB-4936-AD48-00F05584FB3C}"/>
              </a:ext>
            </a:extLst>
          </p:cNvPr>
          <p:cNvSpPr txBox="1"/>
          <p:nvPr/>
        </p:nvSpPr>
        <p:spPr>
          <a:xfrm>
            <a:off x="6248400" y="2819400"/>
            <a:ext cx="4114800" cy="307777"/>
          </a:xfrm>
          <a:prstGeom prst="rect">
            <a:avLst/>
          </a:prstGeom>
        </p:spPr>
        <p:txBody>
          <a:bodyPr vert="horz" wrap="square" lIns="0" tIns="0" rIns="0" bIns="0" rtlCol="0">
            <a:spAutoFit/>
          </a:bodyPr>
          <a:lstStyle/>
          <a:p>
            <a:r>
              <a:rPr kumimoji="0" sz="2000" b="0" i="0" u="none" strike="noStrike" kern="1200" cap="none" spc="0" normalizeH="0" baseline="0" noProof="0" dirty="0">
                <a:ln>
                  <a:noFill/>
                </a:ln>
                <a:solidFill>
                  <a:srgbClr val="1A2D56"/>
                </a:solidFill>
                <a:effectLst/>
                <a:uLnTx/>
                <a:uFillTx/>
                <a:latin typeface="Calibri"/>
                <a:ea typeface="+mn-ea"/>
                <a:cs typeface="Calibri"/>
              </a:rPr>
              <a:t>	</a:t>
            </a:r>
            <a:endParaRPr lang="en-GB" dirty="0"/>
          </a:p>
        </p:txBody>
      </p:sp>
      <p:sp>
        <p:nvSpPr>
          <p:cNvPr id="10" name="object 3">
            <a:extLst>
              <a:ext uri="{FF2B5EF4-FFF2-40B4-BE49-F238E27FC236}">
                <a16:creationId xmlns:a16="http://schemas.microsoft.com/office/drawing/2014/main" id="{9EB06FC2-23B0-460C-8C01-7019B17AC99F}"/>
              </a:ext>
            </a:extLst>
          </p:cNvPr>
          <p:cNvSpPr txBox="1"/>
          <p:nvPr/>
        </p:nvSpPr>
        <p:spPr>
          <a:xfrm>
            <a:off x="6096000" y="1419016"/>
            <a:ext cx="5791200" cy="4770537"/>
          </a:xfrm>
          <a:prstGeom prst="rect">
            <a:avLst/>
          </a:prstGeom>
        </p:spPr>
        <p:txBody>
          <a:bodyPr vert="horz" wrap="square" lIns="0" tIns="0" rIns="0" bIns="0" rtlCol="0">
            <a:spAutoFit/>
          </a:bodyPr>
          <a:lstStyle/>
          <a:p>
            <a:pPr algn="ctr"/>
            <a:r>
              <a:rPr kumimoji="0" sz="2000" b="0" i="0" u="none" strike="noStrike" kern="1200" cap="none" spc="0" normalizeH="0" baseline="0" noProof="0" dirty="0">
                <a:ln>
                  <a:noFill/>
                </a:ln>
                <a:solidFill>
                  <a:srgbClr val="1A2D56"/>
                </a:solidFill>
                <a:effectLst/>
                <a:uLnTx/>
                <a:uFillTx/>
                <a:latin typeface="Calibri"/>
                <a:ea typeface="+mn-ea"/>
                <a:cs typeface="Calibri"/>
              </a:rPr>
              <a:t>	</a:t>
            </a:r>
            <a:r>
              <a:rPr lang="en-GB" sz="2000" b="0" dirty="0">
                <a:solidFill>
                  <a:srgbClr val="800020"/>
                </a:solidFill>
                <a:latin typeface="Calibri"/>
                <a:cs typeface="Calibri"/>
              </a:rPr>
              <a:t>Chemists/Pharmacies</a:t>
            </a:r>
          </a:p>
          <a:p>
            <a:pPr algn="just"/>
            <a:endParaRPr lang="en-GB" dirty="0">
              <a:solidFill>
                <a:srgbClr val="800020"/>
              </a:solidFill>
            </a:endParaRPr>
          </a:p>
          <a:p>
            <a:pPr marL="285750" lvl="0" indent="-285750">
              <a:buFont typeface="Wingdings" panose="05000000000000000000" pitchFamily="2" charset="2"/>
              <a:buChar char="v"/>
            </a:pPr>
            <a:r>
              <a:rPr lang="en-GB" dirty="0"/>
              <a:t>All Medicine can be purchased at pharmacies on presentation of a doctor's prescription. Almost all brands of medicine are available in Cyprus. Pharmacies are all marked with a green cross.</a:t>
            </a:r>
          </a:p>
          <a:p>
            <a:pPr lvl="0"/>
            <a:endParaRPr lang="en-GB" dirty="0"/>
          </a:p>
          <a:p>
            <a:pPr algn="ctr"/>
            <a:r>
              <a:rPr lang="en-GB" sz="2000" b="1" dirty="0">
                <a:solidFill>
                  <a:srgbClr val="800020"/>
                </a:solidFill>
              </a:rPr>
              <a:t> </a:t>
            </a:r>
            <a:r>
              <a:rPr lang="en-GB" sz="2000" dirty="0">
                <a:solidFill>
                  <a:srgbClr val="800020"/>
                </a:solidFill>
              </a:rPr>
              <a:t>Food Safety and Drinking Water Quality</a:t>
            </a:r>
            <a:endParaRPr lang="en-GB" dirty="0"/>
          </a:p>
          <a:p>
            <a:pPr marL="285750" lvl="0" indent="-285750">
              <a:buFont typeface="Wingdings" panose="05000000000000000000" pitchFamily="2" charset="2"/>
              <a:buChar char="v"/>
            </a:pPr>
            <a:r>
              <a:rPr lang="en-GB" dirty="0"/>
              <a:t>There are no restrictions on the import and export of cash or gold for travellers from and to another EU Member State.</a:t>
            </a:r>
          </a:p>
          <a:p>
            <a:pPr marL="285750" lvl="0" indent="-285750">
              <a:buFont typeface="Wingdings" panose="05000000000000000000" pitchFamily="2" charset="2"/>
              <a:buChar char="v"/>
            </a:pPr>
            <a:r>
              <a:rPr lang="en-GB" dirty="0"/>
              <a:t>However, travellers arriving from, and departing to, another EU Member State or a third country and carrying a sum of Euros 10,000 or more - in any currency, in cash (banknotes and bearer negotiable instruments) or gold - must be declared at  Customs.</a:t>
            </a:r>
          </a:p>
          <a:p>
            <a:pPr marL="285750" lvl="0" indent="-285750" algn="just">
              <a:buFont typeface="Wingdings" panose="05000000000000000000" pitchFamily="2" charset="2"/>
              <a:buChar char="v"/>
            </a:pPr>
            <a:endParaRPr lang="en-GB" dirty="0"/>
          </a:p>
        </p:txBody>
      </p:sp>
      <p:sp>
        <p:nvSpPr>
          <p:cNvPr id="11" name="object 3">
            <a:extLst>
              <a:ext uri="{FF2B5EF4-FFF2-40B4-BE49-F238E27FC236}">
                <a16:creationId xmlns:a16="http://schemas.microsoft.com/office/drawing/2014/main" id="{DA6A3551-BEEF-4D6D-BB7D-FC85A631BB1A}"/>
              </a:ext>
            </a:extLst>
          </p:cNvPr>
          <p:cNvSpPr txBox="1"/>
          <p:nvPr/>
        </p:nvSpPr>
        <p:spPr>
          <a:xfrm>
            <a:off x="533400" y="3009977"/>
            <a:ext cx="5334000" cy="3970318"/>
          </a:xfrm>
          <a:prstGeom prst="rect">
            <a:avLst/>
          </a:prstGeom>
        </p:spPr>
        <p:txBody>
          <a:bodyPr vert="horz" wrap="square" lIns="0" tIns="0" rIns="0" bIns="0" rtlCol="0">
            <a:spAutoFit/>
          </a:bodyPr>
          <a:lstStyle/>
          <a:p>
            <a:pPr algn="just"/>
            <a:endParaRPr kumimoji="0" lang="en-GB" sz="2000" b="0" i="0" u="none" strike="noStrike" kern="1200" cap="none" spc="0" normalizeH="0" baseline="0" noProof="0" dirty="0">
              <a:ln>
                <a:noFill/>
              </a:ln>
              <a:solidFill>
                <a:srgbClr val="1A2D56"/>
              </a:solidFill>
              <a:effectLst/>
              <a:uLnTx/>
              <a:uFillTx/>
              <a:latin typeface="Calibri"/>
              <a:ea typeface="+mn-ea"/>
              <a:cs typeface="Calibri"/>
            </a:endParaRPr>
          </a:p>
          <a:p>
            <a:pPr algn="ctr"/>
            <a:r>
              <a:rPr lang="en-GB" sz="2000" b="0" dirty="0">
                <a:solidFill>
                  <a:srgbClr val="800020"/>
                </a:solidFill>
                <a:latin typeface="Calibri"/>
                <a:cs typeface="Calibri"/>
              </a:rPr>
              <a:t>Medical Services</a:t>
            </a:r>
            <a:endParaRPr lang="en-GB" dirty="0">
              <a:solidFill>
                <a:srgbClr val="800020"/>
              </a:solidFill>
            </a:endParaRPr>
          </a:p>
          <a:p>
            <a:pPr marL="285750" lvl="0" indent="-285750">
              <a:buFont typeface="Wingdings" panose="05000000000000000000" pitchFamily="2" charset="2"/>
              <a:buChar char="v"/>
            </a:pPr>
            <a:r>
              <a:rPr lang="en-GB" dirty="0"/>
              <a:t>Medical care needs in Cyprus are met through Government General Hospitals and Private Clinics / Hospitals. </a:t>
            </a:r>
          </a:p>
          <a:p>
            <a:pPr marL="285750" lvl="0" indent="-285750">
              <a:buFont typeface="Wingdings" panose="05000000000000000000" pitchFamily="2" charset="2"/>
              <a:buChar char="v"/>
            </a:pPr>
            <a:r>
              <a:rPr lang="en-GB" dirty="0"/>
              <a:t>The majority of doctors can converse in English, whilst nursing staff speak a range of languages.</a:t>
            </a:r>
          </a:p>
          <a:p>
            <a:pPr marL="285750" lvl="0" indent="-285750">
              <a:buFont typeface="Wingdings" panose="05000000000000000000" pitchFamily="2" charset="2"/>
              <a:buChar char="v"/>
            </a:pPr>
            <a:endParaRPr lang="en-GB" dirty="0"/>
          </a:p>
          <a:p>
            <a:pPr algn="ctr"/>
            <a:r>
              <a:rPr lang="en-GB" sz="2000" dirty="0">
                <a:solidFill>
                  <a:srgbClr val="800020"/>
                </a:solidFill>
                <a:latin typeface="Calibri "/>
                <a:cs typeface="Calibri"/>
              </a:rPr>
              <a:t>Foreign Diplomatic Missions in Cyprus</a:t>
            </a:r>
            <a:endParaRPr lang="en-GB" dirty="0"/>
          </a:p>
          <a:p>
            <a:pPr marL="285750" indent="-285750" algn="just">
              <a:buFont typeface="Wingdings" panose="05000000000000000000" pitchFamily="2" charset="2"/>
              <a:buChar char="v"/>
            </a:pPr>
            <a:r>
              <a:rPr lang="en-GB" dirty="0"/>
              <a:t>Should you need to contact your country’s embassy on the island, detailed information concerning foreign Embassies and High Commissions in Cyprus can be obtained from the </a:t>
            </a:r>
            <a:r>
              <a:rPr lang="en-GB" u="sng" dirty="0">
                <a:hlinkClick r:id="rId5"/>
              </a:rPr>
              <a:t>Ministry of Foreign Affairs</a:t>
            </a:r>
            <a:r>
              <a:rPr lang="en-GB" dirty="0"/>
              <a:t>.</a:t>
            </a:r>
          </a:p>
          <a:p>
            <a:pPr marL="285750" lvl="0" indent="-285750" algn="just">
              <a:buFont typeface="Wingdings" panose="05000000000000000000" pitchFamily="2" charset="2"/>
              <a:buChar char="v"/>
            </a:pPr>
            <a:endParaRPr lang="en-GB" dirty="0"/>
          </a:p>
        </p:txBody>
      </p:sp>
    </p:spTree>
    <p:extLst>
      <p:ext uri="{BB962C8B-B14F-4D97-AF65-F5344CB8AC3E}">
        <p14:creationId xmlns:p14="http://schemas.microsoft.com/office/powerpoint/2010/main" val="318984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70735" y="4782297"/>
            <a:ext cx="2363197" cy="923330"/>
          </a:xfrm>
          <a:prstGeom prst="rect">
            <a:avLst/>
          </a:prstGeom>
        </p:spPr>
        <p:txBody>
          <a:bodyPr vert="horz" wrap="square" lIns="0" tIns="0" rIns="0" bIns="0" rtlCol="0">
            <a:spAutoFit/>
          </a:bodyPr>
          <a:lstStyle/>
          <a:p>
            <a:pPr marL="355600" marR="5080" indent="-342900">
              <a:buFont typeface="Wingdings" panose="05000000000000000000" pitchFamily="2" charset="2"/>
              <a:buChar char="v"/>
              <a:tabLst>
                <a:tab pos="362585" algn="l"/>
              </a:tabLst>
            </a:pPr>
            <a:r>
              <a:rPr sz="2000" dirty="0">
                <a:latin typeface="Calibri"/>
                <a:cs typeface="Calibri"/>
              </a:rPr>
              <a:t>Full access</a:t>
            </a:r>
            <a:r>
              <a:rPr sz="2000" spc="-45" dirty="0">
                <a:latin typeface="Calibri"/>
                <a:cs typeface="Calibri"/>
              </a:rPr>
              <a:t> </a:t>
            </a:r>
            <a:r>
              <a:rPr sz="2000" spc="-15" dirty="0">
                <a:latin typeface="Calibri"/>
                <a:cs typeface="Calibri"/>
              </a:rPr>
              <a:t>to</a:t>
            </a:r>
            <a:r>
              <a:rPr sz="2000" spc="-20" dirty="0">
                <a:latin typeface="Calibri"/>
                <a:cs typeface="Calibri"/>
              </a:rPr>
              <a:t> </a:t>
            </a:r>
            <a:r>
              <a:rPr sz="2000" dirty="0">
                <a:latin typeface="Calibri"/>
                <a:cs typeface="Calibri"/>
              </a:rPr>
              <a:t>the  </a:t>
            </a:r>
            <a:r>
              <a:rPr sz="2000" spc="-10" dirty="0">
                <a:latin typeface="Calibri"/>
                <a:cs typeface="Calibri"/>
              </a:rPr>
              <a:t>European </a:t>
            </a:r>
            <a:r>
              <a:rPr sz="2000" dirty="0">
                <a:latin typeface="Calibri"/>
                <a:cs typeface="Calibri"/>
              </a:rPr>
              <a:t>Single</a:t>
            </a:r>
            <a:r>
              <a:rPr sz="2000" spc="-55" dirty="0">
                <a:latin typeface="Calibri"/>
                <a:cs typeface="Calibri"/>
              </a:rPr>
              <a:t> </a:t>
            </a:r>
            <a:r>
              <a:rPr sz="2000" spc="-15" dirty="0">
                <a:latin typeface="Calibri"/>
                <a:cs typeface="Calibri"/>
              </a:rPr>
              <a:t>Market</a:t>
            </a:r>
            <a:endParaRPr sz="2000" dirty="0">
              <a:latin typeface="Calibri"/>
              <a:cs typeface="Calibri"/>
            </a:endParaRPr>
          </a:p>
        </p:txBody>
      </p:sp>
      <p:sp>
        <p:nvSpPr>
          <p:cNvPr id="3" name="object 3"/>
          <p:cNvSpPr/>
          <p:nvPr/>
        </p:nvSpPr>
        <p:spPr>
          <a:xfrm>
            <a:off x="9486900" y="3906011"/>
            <a:ext cx="1683257" cy="100355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502140" y="2941320"/>
            <a:ext cx="1655063" cy="97535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486900" y="5251703"/>
            <a:ext cx="1683257" cy="100355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9502140" y="4287011"/>
            <a:ext cx="1655063" cy="975360"/>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7704963" y="6023465"/>
            <a:ext cx="4224020" cy="307777"/>
          </a:xfrm>
          <a:prstGeom prst="rect">
            <a:avLst/>
          </a:prstGeom>
        </p:spPr>
        <p:txBody>
          <a:bodyPr vert="horz" wrap="square" lIns="0" tIns="0" rIns="0" bIns="0" rtlCol="0">
            <a:spAutoFit/>
          </a:bodyPr>
          <a:lstStyle/>
          <a:p>
            <a:pPr marL="12700">
              <a:lnSpc>
                <a:spcPct val="100000"/>
              </a:lnSpc>
            </a:pPr>
            <a:r>
              <a:rPr sz="2000" b="1" dirty="0">
                <a:latin typeface="Calibri"/>
                <a:cs typeface="Calibri"/>
              </a:rPr>
              <a:t>EU (2004) and </a:t>
            </a:r>
            <a:r>
              <a:rPr sz="2000" b="1" spc="-15" dirty="0">
                <a:latin typeface="Calibri"/>
                <a:cs typeface="Calibri"/>
              </a:rPr>
              <a:t>Eurozone </a:t>
            </a:r>
            <a:r>
              <a:rPr sz="2000" b="1" spc="-5" dirty="0">
                <a:latin typeface="Calibri"/>
                <a:cs typeface="Calibri"/>
              </a:rPr>
              <a:t>member</a:t>
            </a:r>
            <a:r>
              <a:rPr sz="2000" b="1" spc="-60" dirty="0">
                <a:latin typeface="Calibri"/>
                <a:cs typeface="Calibri"/>
              </a:rPr>
              <a:t> </a:t>
            </a:r>
            <a:r>
              <a:rPr sz="2000" b="1" dirty="0">
                <a:solidFill>
                  <a:srgbClr val="122751"/>
                </a:solidFill>
                <a:latin typeface="Calibri"/>
                <a:cs typeface="Calibri"/>
              </a:rPr>
              <a:t>(</a:t>
            </a:r>
            <a:r>
              <a:rPr sz="2000" b="1" dirty="0">
                <a:latin typeface="Calibri"/>
                <a:cs typeface="Calibri"/>
              </a:rPr>
              <a:t>2008</a:t>
            </a:r>
            <a:r>
              <a:rPr sz="2000" b="1" dirty="0">
                <a:solidFill>
                  <a:srgbClr val="122751"/>
                </a:solidFill>
                <a:latin typeface="Calibri"/>
                <a:cs typeface="Calibri"/>
              </a:rPr>
              <a:t>)</a:t>
            </a:r>
            <a:endParaRPr sz="2000" dirty="0">
              <a:latin typeface="Calibri"/>
              <a:cs typeface="Calibri"/>
            </a:endParaRPr>
          </a:p>
        </p:txBody>
      </p:sp>
      <p:sp>
        <p:nvSpPr>
          <p:cNvPr id="8" name="object 8"/>
          <p:cNvSpPr txBox="1">
            <a:spLocks noGrp="1"/>
          </p:cNvSpPr>
          <p:nvPr>
            <p:ph type="title"/>
          </p:nvPr>
        </p:nvSpPr>
        <p:spPr>
          <a:xfrm>
            <a:off x="1468114" y="524796"/>
            <a:ext cx="8818885" cy="1169551"/>
          </a:xfrm>
          <a:prstGeom prst="rect">
            <a:avLst/>
          </a:prstGeom>
        </p:spPr>
        <p:txBody>
          <a:bodyPr vert="horz" wrap="square" lIns="0" tIns="0" rIns="0" bIns="0" rtlCol="0">
            <a:spAutoFit/>
          </a:bodyPr>
          <a:lstStyle/>
          <a:p>
            <a:pPr marL="12700">
              <a:lnSpc>
                <a:spcPct val="100000"/>
              </a:lnSpc>
            </a:pPr>
            <a:r>
              <a:rPr b="1" spc="-5" dirty="0">
                <a:solidFill>
                  <a:srgbClr val="800020"/>
                </a:solidFill>
              </a:rPr>
              <a:t>Access </a:t>
            </a:r>
            <a:r>
              <a:rPr b="1" spc="-20" dirty="0">
                <a:solidFill>
                  <a:srgbClr val="800020"/>
                </a:solidFill>
              </a:rPr>
              <a:t>to </a:t>
            </a:r>
            <a:r>
              <a:rPr b="1" spc="-5" dirty="0">
                <a:solidFill>
                  <a:srgbClr val="800020"/>
                </a:solidFill>
              </a:rPr>
              <a:t>EU and </a:t>
            </a:r>
            <a:r>
              <a:rPr b="1" spc="-10" dirty="0">
                <a:solidFill>
                  <a:srgbClr val="800020"/>
                </a:solidFill>
              </a:rPr>
              <a:t>high </a:t>
            </a:r>
            <a:r>
              <a:rPr b="1" spc="-15" dirty="0">
                <a:solidFill>
                  <a:srgbClr val="800020"/>
                </a:solidFill>
              </a:rPr>
              <a:t>growth</a:t>
            </a:r>
            <a:r>
              <a:rPr b="1" spc="-45" dirty="0">
                <a:solidFill>
                  <a:srgbClr val="800020"/>
                </a:solidFill>
              </a:rPr>
              <a:t> </a:t>
            </a:r>
            <a:r>
              <a:rPr b="1" spc="-20" dirty="0">
                <a:solidFill>
                  <a:srgbClr val="800020"/>
                </a:solidFill>
              </a:rPr>
              <a:t>markets</a:t>
            </a:r>
            <a:r>
              <a:rPr lang="en-GB" b="1" spc="-20" dirty="0">
                <a:solidFill>
                  <a:srgbClr val="800020"/>
                </a:solidFill>
              </a:rPr>
              <a:t>: </a:t>
            </a:r>
            <a:br>
              <a:rPr lang="en-GB" spc="-20" dirty="0"/>
            </a:br>
            <a:r>
              <a:rPr lang="en-GB" sz="1600" b="1" spc="-20" dirty="0">
                <a:solidFill>
                  <a:srgbClr val="800020"/>
                </a:solidFill>
              </a:rPr>
              <a:t>As a member of the wider EU and Eurozone community, Cyprus ensures safety and stability for investors with access to more than 500 million EU citizens</a:t>
            </a:r>
            <a:endParaRPr sz="1600" b="1" spc="-20" dirty="0">
              <a:solidFill>
                <a:srgbClr val="800020"/>
              </a:solidFill>
            </a:endParaRPr>
          </a:p>
        </p:txBody>
      </p:sp>
      <p:sp>
        <p:nvSpPr>
          <p:cNvPr id="25" name="Slide Number Placeholder 24"/>
          <p:cNvSpPr>
            <a:spLocks noGrp="1"/>
          </p:cNvSpPr>
          <p:nvPr>
            <p:ph type="sldNum" sz="quarter" idx="12"/>
          </p:nvPr>
        </p:nvSpPr>
        <p:spPr/>
        <p:txBody>
          <a:bodyPr/>
          <a:lstStyle/>
          <a:p>
            <a:fld id="{B6F15528-21DE-4FAA-801E-634DDDAF4B2B}" type="slidenum">
              <a:rPr lang="en-US" smtClean="0"/>
              <a:t>9</a:t>
            </a:fld>
            <a:endParaRPr lang="en-US"/>
          </a:p>
        </p:txBody>
      </p:sp>
      <p:sp>
        <p:nvSpPr>
          <p:cNvPr id="9" name="object 9"/>
          <p:cNvSpPr/>
          <p:nvPr/>
        </p:nvSpPr>
        <p:spPr>
          <a:xfrm>
            <a:off x="3921517" y="2184399"/>
            <a:ext cx="4434326" cy="417195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39100" y="2205646"/>
            <a:ext cx="578358" cy="685038"/>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881552" y="1874977"/>
            <a:ext cx="180340" cy="393700"/>
          </a:xfrm>
          <a:prstGeom prst="rect">
            <a:avLst/>
          </a:prstGeom>
        </p:spPr>
        <p:txBody>
          <a:bodyPr vert="horz" wrap="square" lIns="0" tIns="0" rIns="0" bIns="0" rtlCol="0">
            <a:spAutoFit/>
          </a:bodyPr>
          <a:lstStyle/>
          <a:p>
            <a:pPr marL="12700">
              <a:lnSpc>
                <a:spcPct val="100000"/>
              </a:lnSpc>
            </a:pPr>
            <a:r>
              <a:rPr sz="2400" dirty="0">
                <a:solidFill>
                  <a:srgbClr val="FFFFFF"/>
                </a:solidFill>
                <a:latin typeface="Calibri"/>
                <a:cs typeface="Calibri"/>
              </a:rPr>
              <a:t>1</a:t>
            </a:r>
            <a:endParaRPr sz="2400">
              <a:latin typeface="Calibri"/>
              <a:cs typeface="Calibri"/>
            </a:endParaRPr>
          </a:p>
        </p:txBody>
      </p:sp>
      <p:sp>
        <p:nvSpPr>
          <p:cNvPr id="13" name="object 13"/>
          <p:cNvSpPr/>
          <p:nvPr/>
        </p:nvSpPr>
        <p:spPr>
          <a:xfrm>
            <a:off x="607319" y="4833478"/>
            <a:ext cx="578358" cy="685038"/>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565313" y="4841116"/>
            <a:ext cx="652145" cy="640080"/>
          </a:xfrm>
          <a:prstGeom prst="rect">
            <a:avLst/>
          </a:prstGeom>
          <a:blipFill>
            <a:blip r:embed="rId9" cstate="print"/>
            <a:stretch>
              <a:fillRect/>
            </a:stretch>
          </a:blipFill>
        </p:spPr>
        <p:txBody>
          <a:bodyPr wrap="square" lIns="0" tIns="0" rIns="0" bIns="0" rtlCol="0"/>
          <a:lstStyle/>
          <a:p>
            <a:endParaRPr dirty="0"/>
          </a:p>
        </p:txBody>
      </p:sp>
      <p:sp>
        <p:nvSpPr>
          <p:cNvPr id="16" name="object 16"/>
          <p:cNvSpPr/>
          <p:nvPr/>
        </p:nvSpPr>
        <p:spPr>
          <a:xfrm>
            <a:off x="8215883" y="1623060"/>
            <a:ext cx="578345" cy="685038"/>
          </a:xfrm>
          <a:prstGeom prst="rect">
            <a:avLst/>
          </a:prstGeom>
          <a:blipFill>
            <a:blip r:embed="rId10" cstate="print"/>
            <a:stretch>
              <a:fillRect/>
            </a:stretch>
          </a:blipFill>
        </p:spPr>
        <p:txBody>
          <a:bodyPr wrap="square" lIns="0" tIns="0" rIns="0" bIns="0" rtlCol="0"/>
          <a:lstStyle/>
          <a:p>
            <a:endParaRPr/>
          </a:p>
        </p:txBody>
      </p:sp>
      <p:sp>
        <p:nvSpPr>
          <p:cNvPr id="17" name="object 17"/>
          <p:cNvSpPr txBox="1"/>
          <p:nvPr/>
        </p:nvSpPr>
        <p:spPr>
          <a:xfrm>
            <a:off x="8415908" y="1709928"/>
            <a:ext cx="180340" cy="393700"/>
          </a:xfrm>
          <a:prstGeom prst="rect">
            <a:avLst/>
          </a:prstGeom>
        </p:spPr>
        <p:txBody>
          <a:bodyPr vert="horz" wrap="square" lIns="0" tIns="0" rIns="0" bIns="0" rtlCol="0">
            <a:spAutoFit/>
          </a:bodyPr>
          <a:lstStyle/>
          <a:p>
            <a:pPr marL="12700">
              <a:lnSpc>
                <a:spcPct val="100000"/>
              </a:lnSpc>
            </a:pPr>
            <a:r>
              <a:rPr sz="2400" dirty="0">
                <a:solidFill>
                  <a:srgbClr val="FFFFFF"/>
                </a:solidFill>
                <a:latin typeface="Calibri"/>
                <a:cs typeface="Calibri"/>
              </a:rPr>
              <a:t>4</a:t>
            </a:r>
            <a:endParaRPr sz="2400">
              <a:latin typeface="Calibri"/>
              <a:cs typeface="Calibri"/>
            </a:endParaRPr>
          </a:p>
        </p:txBody>
      </p:sp>
      <p:sp>
        <p:nvSpPr>
          <p:cNvPr id="18" name="object 18"/>
          <p:cNvSpPr/>
          <p:nvPr/>
        </p:nvSpPr>
        <p:spPr>
          <a:xfrm>
            <a:off x="8215883" y="1623060"/>
            <a:ext cx="640079" cy="640080"/>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691654" y="3364053"/>
            <a:ext cx="578358" cy="683514"/>
          </a:xfrm>
          <a:prstGeom prst="rect">
            <a:avLst/>
          </a:prstGeom>
          <a:blipFill>
            <a:blip r:embed="rId12" cstate="print"/>
            <a:stretch>
              <a:fillRect/>
            </a:stretch>
          </a:blipFill>
        </p:spPr>
        <p:txBody>
          <a:bodyPr wrap="square" lIns="0" tIns="0" rIns="0" bIns="0" rtlCol="0"/>
          <a:lstStyle/>
          <a:p>
            <a:endParaRPr dirty="0"/>
          </a:p>
        </p:txBody>
      </p:sp>
      <p:sp>
        <p:nvSpPr>
          <p:cNvPr id="20" name="object 20"/>
          <p:cNvSpPr txBox="1"/>
          <p:nvPr/>
        </p:nvSpPr>
        <p:spPr>
          <a:xfrm>
            <a:off x="930655" y="3469493"/>
            <a:ext cx="180340" cy="393700"/>
          </a:xfrm>
          <a:prstGeom prst="rect">
            <a:avLst/>
          </a:prstGeom>
        </p:spPr>
        <p:txBody>
          <a:bodyPr vert="horz" wrap="square" lIns="0" tIns="0" rIns="0" bIns="0" rtlCol="0">
            <a:spAutoFit/>
          </a:bodyPr>
          <a:lstStyle/>
          <a:p>
            <a:pPr marL="12700">
              <a:lnSpc>
                <a:spcPct val="100000"/>
              </a:lnSpc>
            </a:pPr>
            <a:r>
              <a:rPr sz="2400" dirty="0">
                <a:solidFill>
                  <a:srgbClr val="FFFFFF"/>
                </a:solidFill>
                <a:latin typeface="Calibri"/>
                <a:cs typeface="Calibri"/>
              </a:rPr>
              <a:t>2</a:t>
            </a:r>
            <a:endParaRPr sz="2400">
              <a:latin typeface="Calibri"/>
              <a:cs typeface="Calibri"/>
            </a:endParaRPr>
          </a:p>
        </p:txBody>
      </p:sp>
      <p:sp>
        <p:nvSpPr>
          <p:cNvPr id="21" name="object 21"/>
          <p:cNvSpPr/>
          <p:nvPr/>
        </p:nvSpPr>
        <p:spPr>
          <a:xfrm>
            <a:off x="691654" y="3346303"/>
            <a:ext cx="640080" cy="640080"/>
          </a:xfrm>
          <a:prstGeom prst="rect">
            <a:avLst/>
          </a:prstGeom>
          <a:blipFill>
            <a:blip r:embed="rId13" cstate="print"/>
            <a:stretch>
              <a:fillRect/>
            </a:stretch>
          </a:blipFill>
        </p:spPr>
        <p:txBody>
          <a:bodyPr wrap="square" lIns="0" tIns="0" rIns="0" bIns="0" rtlCol="0"/>
          <a:lstStyle/>
          <a:p>
            <a:endParaRPr dirty="0"/>
          </a:p>
        </p:txBody>
      </p:sp>
      <p:sp>
        <p:nvSpPr>
          <p:cNvPr id="22" name="object 22"/>
          <p:cNvSpPr txBox="1"/>
          <p:nvPr/>
        </p:nvSpPr>
        <p:spPr>
          <a:xfrm>
            <a:off x="1599582" y="2292766"/>
            <a:ext cx="2461895" cy="618118"/>
          </a:xfrm>
          <a:prstGeom prst="rect">
            <a:avLst/>
          </a:prstGeom>
        </p:spPr>
        <p:txBody>
          <a:bodyPr vert="horz" wrap="square" lIns="0" tIns="0" rIns="0" bIns="0" rtlCol="0">
            <a:spAutoFit/>
          </a:bodyPr>
          <a:lstStyle/>
          <a:p>
            <a:pPr marL="354965" indent="-342900">
              <a:lnSpc>
                <a:spcPct val="100000"/>
              </a:lnSpc>
              <a:buFont typeface="Wingdings" panose="05000000000000000000" pitchFamily="2" charset="2"/>
              <a:buChar char="v"/>
              <a:tabLst>
                <a:tab pos="227329" algn="l"/>
              </a:tabLst>
            </a:pPr>
            <a:r>
              <a:rPr spc="-10" dirty="0">
                <a:latin typeface="Calibri"/>
                <a:cs typeface="Calibri"/>
              </a:rPr>
              <a:t>Geostrategic</a:t>
            </a:r>
            <a:r>
              <a:rPr spc="-75" dirty="0">
                <a:latin typeface="Calibri"/>
                <a:cs typeface="Calibri"/>
              </a:rPr>
              <a:t> </a:t>
            </a:r>
            <a:r>
              <a:rPr spc="-5" dirty="0">
                <a:latin typeface="Calibri"/>
                <a:cs typeface="Calibri"/>
              </a:rPr>
              <a:t>position</a:t>
            </a:r>
            <a:endParaRPr dirty="0">
              <a:latin typeface="Calibri"/>
              <a:cs typeface="Calibri"/>
            </a:endParaRPr>
          </a:p>
          <a:p>
            <a:pPr marL="203200">
              <a:lnSpc>
                <a:spcPct val="100000"/>
              </a:lnSpc>
              <a:spcBef>
                <a:spcPts val="480"/>
              </a:spcBef>
            </a:pPr>
            <a:r>
              <a:rPr lang="en-GB" spc="-5" dirty="0">
                <a:latin typeface="Calibri"/>
                <a:cs typeface="Calibri"/>
              </a:rPr>
              <a:t>   </a:t>
            </a:r>
            <a:r>
              <a:rPr spc="-5" dirty="0">
                <a:latin typeface="Calibri"/>
                <a:cs typeface="Calibri"/>
              </a:rPr>
              <a:t>between </a:t>
            </a:r>
            <a:r>
              <a:rPr dirty="0">
                <a:latin typeface="Calibri"/>
                <a:cs typeface="Calibri"/>
              </a:rPr>
              <a:t>3</a:t>
            </a:r>
            <a:r>
              <a:rPr spc="-95" dirty="0">
                <a:latin typeface="Calibri"/>
                <a:cs typeface="Calibri"/>
              </a:rPr>
              <a:t> </a:t>
            </a:r>
            <a:r>
              <a:rPr spc="-5" dirty="0">
                <a:latin typeface="Calibri"/>
                <a:cs typeface="Calibri"/>
              </a:rPr>
              <a:t>continents</a:t>
            </a:r>
            <a:endParaRPr lang="en-US" spc="-5" dirty="0">
              <a:latin typeface="Calibri"/>
              <a:cs typeface="Calibri"/>
            </a:endParaRPr>
          </a:p>
        </p:txBody>
      </p:sp>
      <p:sp>
        <p:nvSpPr>
          <p:cNvPr id="23" name="object 23"/>
          <p:cNvSpPr txBox="1"/>
          <p:nvPr/>
        </p:nvSpPr>
        <p:spPr>
          <a:xfrm>
            <a:off x="1570735" y="3429000"/>
            <a:ext cx="2058079" cy="923330"/>
          </a:xfrm>
          <a:prstGeom prst="rect">
            <a:avLst/>
          </a:prstGeom>
        </p:spPr>
        <p:txBody>
          <a:bodyPr vert="horz" wrap="square" lIns="0" tIns="0" rIns="0" bIns="0" rtlCol="0">
            <a:spAutoFit/>
          </a:bodyPr>
          <a:lstStyle/>
          <a:p>
            <a:pPr marL="367665" marR="5080" indent="-342900">
              <a:buFont typeface="Wingdings" panose="05000000000000000000" pitchFamily="2" charset="2"/>
              <a:buChar char="v"/>
            </a:pPr>
            <a:r>
              <a:rPr sz="2000" spc="-10" dirty="0">
                <a:latin typeface="Calibri"/>
                <a:cs typeface="Calibri"/>
              </a:rPr>
              <a:t>Proximity</a:t>
            </a:r>
            <a:r>
              <a:rPr lang="en-US" sz="2000" spc="-10" dirty="0">
                <a:latin typeface="Calibri"/>
                <a:cs typeface="Calibri"/>
              </a:rPr>
              <a:t> </a:t>
            </a:r>
            <a:r>
              <a:rPr sz="2000" spc="-10" dirty="0">
                <a:latin typeface="Calibri"/>
                <a:cs typeface="Calibri"/>
              </a:rPr>
              <a:t> and easy access</a:t>
            </a:r>
            <a:r>
              <a:rPr lang="en-US" sz="2000" spc="-10" dirty="0">
                <a:latin typeface="Calibri"/>
                <a:cs typeface="Calibri"/>
              </a:rPr>
              <a:t> </a:t>
            </a:r>
            <a:r>
              <a:rPr sz="2000" spc="-10" dirty="0">
                <a:latin typeface="Calibri"/>
                <a:cs typeface="Calibri"/>
              </a:rPr>
              <a:t>to major</a:t>
            </a:r>
            <a:r>
              <a:rPr lang="en-US" sz="2000" spc="-10" dirty="0">
                <a:latin typeface="Calibri"/>
                <a:cs typeface="Calibri"/>
              </a:rPr>
              <a:t> </a:t>
            </a:r>
            <a:r>
              <a:rPr sz="2000" spc="-10" dirty="0">
                <a:latin typeface="Calibri"/>
                <a:cs typeface="Calibri"/>
              </a:rPr>
              <a:t>markets</a:t>
            </a:r>
            <a:endParaRPr lang="en-US" sz="2000" spc="-10" dirty="0">
              <a:latin typeface="Calibri"/>
              <a:cs typeface="Calibri"/>
            </a:endParaRPr>
          </a:p>
        </p:txBody>
      </p:sp>
      <p:sp>
        <p:nvSpPr>
          <p:cNvPr id="24" name="object 24"/>
          <p:cNvSpPr txBox="1"/>
          <p:nvPr/>
        </p:nvSpPr>
        <p:spPr>
          <a:xfrm>
            <a:off x="8903967" y="1722373"/>
            <a:ext cx="3025016" cy="679673"/>
          </a:xfrm>
          <a:prstGeom prst="rect">
            <a:avLst/>
          </a:prstGeom>
        </p:spPr>
        <p:txBody>
          <a:bodyPr vert="horz" wrap="square" lIns="0" tIns="0" rIns="0" bIns="0" rtlCol="0">
            <a:spAutoFit/>
          </a:bodyPr>
          <a:lstStyle/>
          <a:p>
            <a:pPr marL="342900" indent="-342900" algn="ctr">
              <a:lnSpc>
                <a:spcPct val="100000"/>
              </a:lnSpc>
              <a:buFont typeface="Wingdings" panose="05000000000000000000" pitchFamily="2" charset="2"/>
              <a:buChar char="v"/>
              <a:tabLst>
                <a:tab pos="214629" algn="l"/>
              </a:tabLst>
            </a:pPr>
            <a:r>
              <a:rPr sz="2000" dirty="0">
                <a:latin typeface="Calibri"/>
                <a:cs typeface="Calibri"/>
              </a:rPr>
              <a:t>40+ EU </a:t>
            </a:r>
            <a:r>
              <a:rPr sz="2000" spc="-35" dirty="0">
                <a:latin typeface="Calibri"/>
                <a:cs typeface="Calibri"/>
              </a:rPr>
              <a:t>Trade</a:t>
            </a:r>
            <a:r>
              <a:rPr sz="2000" spc="-95" dirty="0">
                <a:latin typeface="Calibri"/>
                <a:cs typeface="Calibri"/>
              </a:rPr>
              <a:t> </a:t>
            </a:r>
            <a:r>
              <a:rPr sz="2000" spc="-5" dirty="0">
                <a:latin typeface="Calibri"/>
                <a:cs typeface="Calibri"/>
              </a:rPr>
              <a:t>Agreements</a:t>
            </a:r>
            <a:endParaRPr sz="2000" dirty="0">
              <a:latin typeface="Calibri"/>
              <a:cs typeface="Calibri"/>
            </a:endParaRPr>
          </a:p>
          <a:p>
            <a:pPr marL="635" algn="ctr">
              <a:lnSpc>
                <a:spcPct val="100000"/>
              </a:lnSpc>
              <a:spcBef>
                <a:spcPts val="480"/>
              </a:spcBef>
              <a:tabLst>
                <a:tab pos="215265" algn="l"/>
              </a:tabLst>
            </a:pPr>
            <a:r>
              <a:rPr sz="2000" dirty="0">
                <a:latin typeface="Calibri"/>
                <a:cs typeface="Calibri"/>
              </a:rPr>
              <a:t>⁄	65 double </a:t>
            </a:r>
            <a:r>
              <a:rPr sz="2000" spc="-15" dirty="0">
                <a:latin typeface="Calibri"/>
                <a:cs typeface="Calibri"/>
              </a:rPr>
              <a:t>tax</a:t>
            </a:r>
            <a:r>
              <a:rPr sz="2000" spc="-95" dirty="0">
                <a:latin typeface="Calibri"/>
                <a:cs typeface="Calibri"/>
              </a:rPr>
              <a:t> </a:t>
            </a:r>
            <a:r>
              <a:rPr sz="2000" spc="-10" dirty="0">
                <a:latin typeface="Calibri"/>
                <a:cs typeface="Calibri"/>
              </a:rPr>
              <a:t>treaties</a:t>
            </a:r>
            <a:endParaRPr sz="2000" dirty="0">
              <a:latin typeface="Calibri"/>
              <a:cs typeface="Calibri"/>
            </a:endParaRPr>
          </a:p>
        </p:txBody>
      </p:sp>
      <p:pic>
        <p:nvPicPr>
          <p:cNvPr id="27" name="Picture 26"/>
          <p:cNvPicPr>
            <a:picLocks noChangeAspect="1"/>
          </p:cNvPicPr>
          <p:nvPr/>
        </p:nvPicPr>
        <p:blipFill rotWithShape="1">
          <a:blip r:embed="rId14" cstate="print">
            <a:extLst>
              <a:ext uri="{28A0092B-C50C-407E-A947-70E740481C1C}">
                <a14:useLocalDpi xmlns:a14="http://schemas.microsoft.com/office/drawing/2010/main" val="0"/>
              </a:ext>
            </a:extLst>
          </a:blip>
          <a:srcRect t="24454" r="476" b="27143"/>
          <a:stretch/>
        </p:blipFill>
        <p:spPr>
          <a:xfrm>
            <a:off x="10733149" y="76200"/>
            <a:ext cx="1430548" cy="98564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790</TotalTime>
  <Words>2273</Words>
  <Application>Microsoft Office PowerPoint</Application>
  <PresentationFormat>Widescreen</PresentationFormat>
  <Paragraphs>292</Paragraphs>
  <Slides>26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COMMUNICATIONS</vt:lpstr>
      <vt:lpstr>LANGUAGES &amp; RELIGIONS</vt:lpstr>
      <vt:lpstr>MONEY &amp; CURRENCY</vt:lpstr>
      <vt:lpstr>HEALTH &amp; SAFETY</vt:lpstr>
      <vt:lpstr>Access to EU and high growth markets:  As a member of the wider EU and Eurozone community, Cyprus ensures safety and stability for investors with access to more than 500 million EU citizens</vt:lpstr>
      <vt:lpstr>An ideal base within the EU</vt:lpstr>
      <vt:lpstr>Positive economic outlook</vt:lpstr>
      <vt:lpstr>Cyprus Economy Setup</vt:lpstr>
      <vt:lpstr>Real Estate Statistics</vt:lpstr>
      <vt:lpstr>Property Market</vt:lpstr>
      <vt:lpstr>Shipping success stories in Cyprus</vt:lpstr>
      <vt:lpstr>Attractive tax system</vt:lpstr>
      <vt:lpstr>Low cost of doing business</vt:lpstr>
      <vt:lpstr>Education</vt:lpstr>
      <vt:lpstr>ICT success stories in Cyprus</vt:lpstr>
      <vt:lpstr>Oil &amp; Gas:An Emerging Energy Player </vt:lpstr>
      <vt:lpstr>  </vt:lpstr>
      <vt:lpstr> Living in Cyprus                                                     QUALITY OF LIFE </vt:lpstr>
      <vt:lpstr>  Living in Cyprus                                                                    Tourism and Hospitality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Nasia Zanti</dc:creator>
  <cp:lastModifiedBy>Haris Stavrou</cp:lastModifiedBy>
  <cp:revision>104</cp:revision>
  <cp:lastPrinted>2019-12-19T12:17:54Z</cp:lastPrinted>
  <dcterms:created xsi:type="dcterms:W3CDTF">2019-11-25T11:23:37Z</dcterms:created>
  <dcterms:modified xsi:type="dcterms:W3CDTF">2019-12-20T09:41:30Z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2019-11-25T00:00:00Z</vt:filetime>
  </property>
  <property fmtid="{D5CDD505-2E9C-101B-9397-08002B2CF9AE}" pid="3" name="Creator">
    <vt:lpwstr>Microsoft® PowerPoint® 2016</vt:lpwstr>
  </property>
  <property fmtid="{D5CDD505-2E9C-101B-9397-08002B2CF9AE}" pid="4" name="LastSaved">
    <vt:filetime>2019-11-25T00:00:00Z</vt:filetime>
  </property>
</Properties>
</file>